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4"/>
  </p:notesMasterIdLst>
  <p:sldIdLst>
    <p:sldId id="345" r:id="rId2"/>
    <p:sldId id="256" r:id="rId3"/>
    <p:sldId id="266" r:id="rId4"/>
    <p:sldId id="330" r:id="rId5"/>
    <p:sldId id="267" r:id="rId6"/>
    <p:sldId id="328" r:id="rId7"/>
    <p:sldId id="306" r:id="rId8"/>
    <p:sldId id="281" r:id="rId9"/>
    <p:sldId id="282" r:id="rId10"/>
    <p:sldId id="283" r:id="rId11"/>
    <p:sldId id="284" r:id="rId12"/>
    <p:sldId id="285" r:id="rId13"/>
    <p:sldId id="265" r:id="rId14"/>
    <p:sldId id="329" r:id="rId15"/>
    <p:sldId id="305" r:id="rId16"/>
    <p:sldId id="257" r:id="rId17"/>
    <p:sldId id="304" r:id="rId18"/>
    <p:sldId id="287" r:id="rId19"/>
    <p:sldId id="346" r:id="rId20"/>
    <p:sldId id="332" r:id="rId21"/>
    <p:sldId id="333" r:id="rId22"/>
    <p:sldId id="334" r:id="rId23"/>
    <p:sldId id="335" r:id="rId24"/>
    <p:sldId id="336" r:id="rId25"/>
    <p:sldId id="337" r:id="rId26"/>
    <p:sldId id="338" r:id="rId27"/>
    <p:sldId id="339" r:id="rId28"/>
    <p:sldId id="340" r:id="rId29"/>
    <p:sldId id="341" r:id="rId30"/>
    <p:sldId id="342" r:id="rId31"/>
    <p:sldId id="343" r:id="rId32"/>
    <p:sldId id="344" r:id="rId33"/>
    <p:sldId id="324" r:id="rId34"/>
    <p:sldId id="288" r:id="rId35"/>
    <p:sldId id="331" r:id="rId36"/>
    <p:sldId id="290" r:id="rId37"/>
    <p:sldId id="307" r:id="rId38"/>
    <p:sldId id="291" r:id="rId39"/>
    <p:sldId id="292" r:id="rId40"/>
    <p:sldId id="297" r:id="rId41"/>
    <p:sldId id="321" r:id="rId42"/>
    <p:sldId id="293" r:id="rId43"/>
    <p:sldId id="310" r:id="rId44"/>
    <p:sldId id="294" r:id="rId45"/>
    <p:sldId id="325" r:id="rId46"/>
    <p:sldId id="295" r:id="rId47"/>
    <p:sldId id="296" r:id="rId48"/>
    <p:sldId id="308" r:id="rId49"/>
    <p:sldId id="315" r:id="rId50"/>
    <p:sldId id="298" r:id="rId51"/>
    <p:sldId id="299" r:id="rId52"/>
    <p:sldId id="300" r:id="rId53"/>
    <p:sldId id="323" r:id="rId54"/>
    <p:sldId id="322" r:id="rId55"/>
    <p:sldId id="311" r:id="rId56"/>
    <p:sldId id="327" r:id="rId57"/>
    <p:sldId id="313" r:id="rId58"/>
    <p:sldId id="326" r:id="rId59"/>
    <p:sldId id="314" r:id="rId60"/>
    <p:sldId id="319" r:id="rId61"/>
    <p:sldId id="320" r:id="rId62"/>
    <p:sldId id="303" r:id="rId6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581" autoAdjust="0"/>
    <p:restoredTop sz="94728" autoAdjust="0"/>
  </p:normalViewPr>
  <p:slideViewPr>
    <p:cSldViewPr snapToGrid="0" snapToObjects="1">
      <p:cViewPr varScale="1">
        <p:scale>
          <a:sx n="97" d="100"/>
          <a:sy n="97" d="100"/>
        </p:scale>
        <p:origin x="-928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32" d="100"/>
        <a:sy n="132" d="100"/>
      </p:scale>
      <p:origin x="0" y="2334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notesMaster" Target="notesMasters/notesMaster1.xml"/><Relationship Id="rId65" Type="http://schemas.openxmlformats.org/officeDocument/2006/relationships/printerSettings" Target="printerSettings/printerSettings1.bin"/><Relationship Id="rId66" Type="http://schemas.openxmlformats.org/officeDocument/2006/relationships/presProps" Target="presProps.xml"/><Relationship Id="rId67" Type="http://schemas.openxmlformats.org/officeDocument/2006/relationships/viewProps" Target="viewProps.xml"/><Relationship Id="rId68" Type="http://schemas.openxmlformats.org/officeDocument/2006/relationships/theme" Target="theme/theme1.xml"/><Relationship Id="rId69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0708308585129281"/>
          <c:y val="0.047474273516322"/>
          <c:w val="0.360541781325777"/>
          <c:h val="0.91528150134048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Alpha-Proteobacteria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Beta Proteobacteria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6.0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Gamma Proteobacteria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2.0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Firmicutes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8.0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Bacteroidetes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7.0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TM7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4.0</c:v>
                </c:pt>
              </c:numCache>
            </c:numRef>
          </c:val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Actinobacteria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Sheet1!$H$2</c:f>
              <c:numCache>
                <c:formatCode>General</c:formatCode>
                <c:ptCount val="1"/>
                <c:pt idx="0">
                  <c:v>5.0</c:v>
                </c:pt>
              </c:numCache>
            </c:numRef>
          </c:val>
        </c:ser>
        <c:ser>
          <c:idx val="7"/>
          <c:order val="7"/>
          <c:tx>
            <c:strRef>
              <c:f>Sheet1!$I$1</c:f>
              <c:strCache>
                <c:ptCount val="1"/>
                <c:pt idx="0">
                  <c:v>Verrucomicrobia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Sheet1!$I$2</c:f>
              <c:numCache>
                <c:formatCode>General</c:formatCode>
                <c:ptCount val="1"/>
                <c:pt idx="0">
                  <c:v>1.0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121315480"/>
        <c:axId val="-2120926824"/>
      </c:barChart>
      <c:catAx>
        <c:axId val="-2121315480"/>
        <c:scaling>
          <c:orientation val="minMax"/>
        </c:scaling>
        <c:delete val="1"/>
        <c:axPos val="b"/>
        <c:majorGridlines/>
        <c:majorTickMark val="out"/>
        <c:minorTickMark val="none"/>
        <c:tickLblPos val="nextTo"/>
        <c:crossAx val="-2120926824"/>
        <c:crosses val="autoZero"/>
        <c:auto val="1"/>
        <c:lblAlgn val="ctr"/>
        <c:lblOffset val="100"/>
        <c:noMultiLvlLbl val="0"/>
      </c:catAx>
      <c:valAx>
        <c:axId val="-212092682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121315480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spPr>
    <a:solidFill>
      <a:srgbClr val="FFFFFF"/>
    </a:solidFill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jpg>
</file>

<file path=ppt/media/image11.png>
</file>

<file path=ppt/media/image12.png>
</file>

<file path=ppt/media/image13.png>
</file>

<file path=ppt/media/image14.png>
</file>

<file path=ppt/media/image15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E76305-F88B-4E40-AE0B-330CF54FA9C9}" type="datetimeFigureOut">
              <a:rPr lang="en-US" smtClean="0"/>
              <a:t>6/24/15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C7D872-6D5E-CE4A-A809-1B76BADA0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40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94F2E03-A7EE-1041-80AB-709F97D99828}" type="slidenum">
              <a:rPr lang="en-US"/>
              <a:pPr/>
              <a:t>9</a:t>
            </a:fld>
            <a:endParaRPr lang="en-US"/>
          </a:p>
        </p:txBody>
      </p:sp>
      <p:sp>
        <p:nvSpPr>
          <p:cNvPr id="49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1E8B2A-445B-914C-87F6-C3C509058A6D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1FF6B20-08E3-C34F-9D3D-44721ECFB91D}" type="slidenum">
              <a:rPr lang="en-US"/>
              <a:pPr/>
              <a:t>40</a:t>
            </a:fld>
            <a:endParaRPr lang="en-US"/>
          </a:p>
        </p:txBody>
      </p:sp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142FEFA-74A9-CC4C-AEA2-59B14F30A319}" type="slidenum">
              <a:rPr lang="en-US"/>
              <a:pPr/>
              <a:t>43</a:t>
            </a:fld>
            <a:endParaRPr lang="en-US"/>
          </a:p>
        </p:txBody>
      </p:sp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purpose of a </a:t>
            </a:r>
            <a:r>
              <a:rPr lang="en-US" dirty="0" err="1" smtClean="0"/>
              <a:t>resemblence</a:t>
            </a:r>
            <a:r>
              <a:rPr lang="en-US" baseline="0" dirty="0" smtClean="0"/>
              <a:t> matrix is to reduce complexity in the dataset so that it can be used for hypothesis testing or exploration analyses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616232-A470-E74E-B12E-3A764DD7731E}" type="slidenum">
              <a:rPr lang="en-US" smtClean="0"/>
              <a:pPr/>
              <a:t>46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Note:  cluster is not the</a:t>
            </a:r>
            <a:r>
              <a:rPr lang="en-US" baseline="0" dirty="0" smtClean="0"/>
              <a:t> same as</a:t>
            </a:r>
            <a:r>
              <a:rPr lang="en-US" dirty="0" smtClean="0"/>
              <a:t> </a:t>
            </a:r>
            <a:r>
              <a:rPr lang="en-US" dirty="0" err="1" smtClean="0"/>
              <a:t>phylogenetic</a:t>
            </a:r>
            <a:r>
              <a:rPr lang="en-US" dirty="0" smtClean="0"/>
              <a:t> analysis.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8B71E7-92B4-164F-AD48-DD0E5A706B0C}" type="slidenum">
              <a:rPr lang="en-US" smtClean="0"/>
              <a:pPr/>
              <a:t>53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654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2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3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F77A7498-C06E-4A4F-80F3-E59C6AFFD9A3}" type="datetime1">
              <a:rPr lang="en-US" smtClean="0"/>
              <a:pPr/>
              <a:t>6/24/15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fld id="{FF4AB13A-4A28-2443-998B-BC001F0E380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567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779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516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67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304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59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049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46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82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0AC585-FD00-384A-B634-4C3FCFC80906}" type="datetimeFigureOut">
              <a:rPr lang="en-US" smtClean="0"/>
              <a:t>6/24/15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126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biom-format.org" TargetMode="External"/><Relationship Id="rId3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losone.org/article/info:doi/10.1371/journal.pone.0030440" TargetMode="External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WELCOME BACK!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Good morning!  We missed you!</a:t>
            </a:r>
          </a:p>
          <a:p>
            <a:endParaRPr lang="en-US" dirty="0"/>
          </a:p>
          <a:p>
            <a:r>
              <a:rPr lang="en-US" dirty="0" smtClean="0"/>
              <a:t>Make a name tent (back table)</a:t>
            </a:r>
          </a:p>
          <a:p>
            <a:r>
              <a:rPr lang="en-US" dirty="0" smtClean="0"/>
              <a:t>Grab a red and a blue sticky note</a:t>
            </a:r>
          </a:p>
          <a:p>
            <a:r>
              <a:rPr lang="en-US" b="1" dirty="0" smtClean="0"/>
              <a:t>Re-start your stopped EC2 instance, copy new public DNS</a:t>
            </a:r>
          </a:p>
          <a:p>
            <a:r>
              <a:rPr lang="en-US" b="1" dirty="0"/>
              <a:t>C</a:t>
            </a:r>
            <a:r>
              <a:rPr lang="en-US" b="1" dirty="0" smtClean="0"/>
              <a:t>onnect to the instance (hint - use  ‘</a:t>
            </a:r>
            <a:r>
              <a:rPr lang="en-US" b="1" dirty="0" err="1" smtClean="0"/>
              <a:t>ssh</a:t>
            </a:r>
            <a:r>
              <a:rPr lang="en-US" b="1" dirty="0" smtClean="0"/>
              <a:t>’)</a:t>
            </a:r>
          </a:p>
          <a:p>
            <a:endParaRPr lang="en-US" dirty="0" smtClean="0"/>
          </a:p>
          <a:p>
            <a:r>
              <a:rPr lang="en-US" dirty="0" smtClean="0"/>
              <a:t>Think about writing a blog post, and check out Mark’s microbial analysis haikus on twitter.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Get ready to QIIME it up!</a:t>
            </a:r>
          </a:p>
        </p:txBody>
      </p:sp>
    </p:spTree>
    <p:extLst>
      <p:ext uri="{BB962C8B-B14F-4D97-AF65-F5344CB8AC3E}">
        <p14:creationId xmlns:p14="http://schemas.microsoft.com/office/powerpoint/2010/main" val="1135625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91650"/>
            <a:ext cx="77724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Information in an OTU table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83874" y="1981200"/>
            <a:ext cx="8671225" cy="41148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Number of occurrences (per sample and for the whole dataset)</a:t>
            </a:r>
          </a:p>
          <a:p>
            <a:r>
              <a:rPr lang="en-US" dirty="0" smtClean="0"/>
              <a:t>Total no. </a:t>
            </a:r>
            <a:r>
              <a:rPr lang="en-US" dirty="0" err="1" smtClean="0"/>
              <a:t>OTUs</a:t>
            </a:r>
            <a:r>
              <a:rPr lang="en-US" dirty="0" smtClean="0"/>
              <a:t> observed in the dataset</a:t>
            </a:r>
          </a:p>
          <a:p>
            <a:r>
              <a:rPr lang="en-US" dirty="0" smtClean="0"/>
              <a:t>Average abundance of </a:t>
            </a:r>
            <a:r>
              <a:rPr lang="en-US" dirty="0" err="1" smtClean="0"/>
              <a:t>OTUs</a:t>
            </a:r>
            <a:endParaRPr lang="en-US" dirty="0" smtClean="0"/>
          </a:p>
          <a:p>
            <a:r>
              <a:rPr lang="en-US" dirty="0" smtClean="0"/>
              <a:t>Richness (no. </a:t>
            </a:r>
            <a:r>
              <a:rPr lang="en-US" dirty="0" err="1" smtClean="0"/>
              <a:t>OTUs</a:t>
            </a:r>
            <a:r>
              <a:rPr lang="en-US" dirty="0" smtClean="0"/>
              <a:t> per sample, mean, max, min, range)</a:t>
            </a:r>
          </a:p>
          <a:p>
            <a:r>
              <a:rPr lang="en-US" dirty="0" smtClean="0"/>
              <a:t>Number of singletons (</a:t>
            </a:r>
            <a:r>
              <a:rPr lang="en-US" dirty="0" err="1" smtClean="0"/>
              <a:t>OTUs</a:t>
            </a:r>
            <a:r>
              <a:rPr lang="en-US" dirty="0" smtClean="0"/>
              <a:t> detected only once in a dataset)</a:t>
            </a:r>
          </a:p>
          <a:p>
            <a:r>
              <a:rPr lang="en-US" dirty="0" smtClean="0"/>
              <a:t>Calculate: Diversity, Evenness (equitability of OTU abundances, including rarity and dominance)</a:t>
            </a:r>
          </a:p>
          <a:p>
            <a:r>
              <a:rPr lang="en-US" dirty="0" smtClean="0"/>
              <a:t>Number of samples (communities) in your dataset</a:t>
            </a:r>
          </a:p>
          <a:p>
            <a:endParaRPr lang="en-US" dirty="0"/>
          </a:p>
          <a:p>
            <a:r>
              <a:rPr lang="en-US" dirty="0" smtClean="0"/>
              <a:t>Dimensions of an OTU table:  rows (taxa) x columns (samples/communities)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162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Common features of microbial OTU tables</a:t>
            </a:r>
            <a:endParaRPr lang="en-US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29447" y="1874659"/>
            <a:ext cx="5280754" cy="49833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Redundant: more than one taxa has the exact same </a:t>
            </a:r>
            <a:r>
              <a:rPr kumimoji="1" lang="en-US" sz="2800" dirty="0" smtClean="0"/>
              <a:t>pattern</a:t>
            </a: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Unknown underlying distribution</a:t>
            </a: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Contain many “zeros”</a:t>
            </a: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dirty="0" smtClean="0"/>
              <a:t>Many samples and </a:t>
            </a:r>
            <a:r>
              <a:rPr kumimoji="1" lang="en-US" sz="2800" dirty="0" err="1" smtClean="0"/>
              <a:t>OTUs</a:t>
            </a:r>
            <a:r>
              <a:rPr kumimoji="1" lang="en-US" sz="2800" dirty="0" smtClean="0"/>
              <a:t>; computationally large</a:t>
            </a: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1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425" y="2367545"/>
            <a:ext cx="3376049" cy="253203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07048" y="4939035"/>
            <a:ext cx="24254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(A beast, </a:t>
            </a:r>
            <a:r>
              <a:rPr lang="en-US" sz="1000" dirty="0" err="1" smtClean="0"/>
              <a:t>hyperboleandahalf.blogspot.com</a:t>
            </a:r>
            <a:r>
              <a:rPr lang="en-US" sz="1000" dirty="0" smtClean="0"/>
              <a:t>)</a:t>
            </a:r>
            <a:endParaRPr lang="en-US" sz="10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683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5600"/>
            <a:ext cx="7772400" cy="1143000"/>
          </a:xfrm>
        </p:spPr>
        <p:txBody>
          <a:bodyPr>
            <a:normAutofit/>
          </a:bodyPr>
          <a:lstStyle/>
          <a:p>
            <a:r>
              <a:rPr lang="en-US" dirty="0" err="1" smtClean="0"/>
              <a:t>Biom</a:t>
            </a:r>
            <a:r>
              <a:rPr lang="en-US" dirty="0" smtClean="0"/>
              <a:t> formatted OTU tables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23564" y="2133600"/>
            <a:ext cx="3810000" cy="4114800"/>
          </a:xfrm>
        </p:spPr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biom</a:t>
            </a:r>
            <a:r>
              <a:rPr lang="en-US" dirty="0" smtClean="0"/>
              <a:t> format</a:t>
            </a:r>
          </a:p>
          <a:p>
            <a:endParaRPr lang="en-US" dirty="0" smtClean="0"/>
          </a:p>
          <a:p>
            <a:pPr>
              <a:buNone/>
            </a:pPr>
            <a:r>
              <a:rPr lang="en-US" sz="1800" dirty="0" smtClean="0"/>
              <a:t>Link:</a:t>
            </a:r>
          </a:p>
          <a:p>
            <a:pPr>
              <a:buNone/>
            </a:pPr>
            <a:r>
              <a:rPr lang="en-US" sz="1800" dirty="0" smtClean="0">
                <a:hlinkClick r:id="rId2"/>
              </a:rPr>
              <a:t>http://biom-format.org</a:t>
            </a:r>
            <a:endParaRPr lang="en-US" sz="1800" dirty="0" smtClean="0"/>
          </a:p>
          <a:p>
            <a:pPr>
              <a:buNone/>
            </a:pPr>
            <a:endParaRPr lang="en-US" sz="1800" dirty="0"/>
          </a:p>
          <a:p>
            <a:pPr>
              <a:buNone/>
            </a:pPr>
            <a:r>
              <a:rPr lang="en-US" sz="1800" dirty="0" smtClean="0"/>
              <a:t>This is all changing very often!!  </a:t>
            </a:r>
            <a:r>
              <a:rPr lang="en-US" sz="1800" dirty="0" err="1" smtClean="0"/>
              <a:t>Biom</a:t>
            </a:r>
            <a:r>
              <a:rPr lang="en-US" sz="1800" dirty="0" smtClean="0"/>
              <a:t> formats are constantly improved, keep up with when changes are anticipated</a:t>
            </a:r>
            <a:endParaRPr lang="en-US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000" y="1993900"/>
            <a:ext cx="4635500" cy="46643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61632" y="3255962"/>
            <a:ext cx="2482368" cy="92333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Traditional OTU table  - microbial communities have lots of  0’s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1694" y="5181600"/>
            <a:ext cx="1963440" cy="92333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.</a:t>
            </a:r>
            <a:r>
              <a:rPr lang="en-US" dirty="0" err="1" smtClean="0"/>
              <a:t>biom</a:t>
            </a:r>
            <a:r>
              <a:rPr lang="en-US" dirty="0" smtClean="0"/>
              <a:t> formatted – only list present taxa 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862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16420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noProof="0" dirty="0" smtClean="0">
                <a:latin typeface="+mj-lt"/>
                <a:ea typeface="+mj-ea"/>
                <a:cs typeface="+mj-cs"/>
              </a:rPr>
              <a:t>Naming Conventions</a:t>
            </a:r>
            <a:endParaRPr kumimoji="0" lang="en-US" sz="4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6952" y="1380828"/>
            <a:ext cx="8613168" cy="6001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Examples of a  </a:t>
            </a:r>
            <a:r>
              <a:rPr lang="en-US" sz="2400" dirty="0"/>
              <a:t>a</a:t>
            </a:r>
            <a:r>
              <a:rPr lang="en-US" sz="2400" dirty="0" smtClean="0"/>
              <a:t> good name</a:t>
            </a:r>
          </a:p>
          <a:p>
            <a:r>
              <a:rPr lang="en-US" sz="2400" dirty="0" smtClean="0"/>
              <a:t>20_A_T1_R1  (translation : subject 20, treatment A, </a:t>
            </a:r>
            <a:r>
              <a:rPr lang="en-US" sz="2400" dirty="0" err="1" smtClean="0"/>
              <a:t>timepoint</a:t>
            </a:r>
            <a:r>
              <a:rPr lang="en-US" sz="2400" dirty="0" smtClean="0"/>
              <a:t> 1, rep1  )</a:t>
            </a:r>
          </a:p>
          <a:p>
            <a:endParaRPr lang="en-US" sz="2400" dirty="0" smtClean="0"/>
          </a:p>
          <a:p>
            <a:r>
              <a:rPr lang="en-US" sz="2400" dirty="0" smtClean="0"/>
              <a:t>Examples : Bad name</a:t>
            </a:r>
          </a:p>
          <a:p>
            <a:r>
              <a:rPr lang="en-US" sz="2400" dirty="0" smtClean="0"/>
              <a:t>Ashley’s sample</a:t>
            </a:r>
            <a:endParaRPr lang="en-US" sz="2400" dirty="0"/>
          </a:p>
          <a:p>
            <a:r>
              <a:rPr lang="en-US" sz="2400" dirty="0" smtClean="0"/>
              <a:t>A</a:t>
            </a:r>
          </a:p>
          <a:p>
            <a:r>
              <a:rPr lang="en-US" sz="2400" dirty="0" smtClean="0"/>
              <a:t>Ashley Loves Microbes Pool #1!</a:t>
            </a:r>
          </a:p>
          <a:p>
            <a:endParaRPr lang="en-US" sz="2400" dirty="0" smtClean="0"/>
          </a:p>
          <a:p>
            <a:r>
              <a:rPr lang="en-US" sz="2400" dirty="0" smtClean="0"/>
              <a:t>Example : kind of bad names</a:t>
            </a:r>
          </a:p>
          <a:p>
            <a:r>
              <a:rPr lang="en-US" sz="2400" dirty="0" smtClean="0"/>
              <a:t>ALS1, ALS2, ALS3….ALS10, ALS11</a:t>
            </a:r>
          </a:p>
          <a:p>
            <a:endParaRPr lang="en-US" sz="2400" dirty="0"/>
          </a:p>
          <a:p>
            <a:r>
              <a:rPr lang="en-US" sz="2400" dirty="0" smtClean="0"/>
              <a:t>Improved:</a:t>
            </a:r>
          </a:p>
          <a:p>
            <a:r>
              <a:rPr lang="en-US" sz="2400" dirty="0" smtClean="0"/>
              <a:t>ALS01, ALS02, ALS03…ALS10, ALS11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0211-4BA6-4B43-84C8-291F5C1FE4B4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307208"/>
            <a:ext cx="635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078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8648" y="505360"/>
            <a:ext cx="745126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Our samples, e.g. </a:t>
            </a:r>
            <a:endParaRPr lang="en-US" dirty="0"/>
          </a:p>
          <a:p>
            <a:r>
              <a:rPr lang="en-US" dirty="0"/>
              <a:t>C01_05102014_R1_D01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C01 – Centralia core site 1</a:t>
            </a:r>
          </a:p>
          <a:p>
            <a:r>
              <a:rPr lang="en-US" dirty="0" smtClean="0"/>
              <a:t>Date 05102014 – 05 Oct 2014</a:t>
            </a:r>
          </a:p>
          <a:p>
            <a:r>
              <a:rPr lang="en-US" dirty="0" smtClean="0"/>
              <a:t>R1 – core 1 (there were sometimes multiple cores from the same site)</a:t>
            </a:r>
          </a:p>
          <a:p>
            <a:r>
              <a:rPr lang="en-US" dirty="0" smtClean="0"/>
              <a:t>D01 – DNA extraction replicate 1 D01- DNA extraction rep 1</a:t>
            </a:r>
          </a:p>
          <a:p>
            <a:endParaRPr lang="en-US" dirty="0"/>
          </a:p>
          <a:p>
            <a:r>
              <a:rPr lang="en-US" dirty="0" smtClean="0"/>
              <a:t>…</a:t>
            </a:r>
          </a:p>
          <a:p>
            <a:r>
              <a:rPr lang="en-US" dirty="0" smtClean="0"/>
              <a:t>F – forward read; R = Reverse read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40170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9768"/>
            <a:ext cx="8229600" cy="1143000"/>
          </a:xfrm>
        </p:spPr>
        <p:txBody>
          <a:bodyPr/>
          <a:lstStyle/>
          <a:p>
            <a:r>
              <a:rPr lang="en-US" dirty="0" smtClean="0"/>
              <a:t>Approaches to Picking OTUs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74229"/>
            <a:ext cx="8229600" cy="5583771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Reference based :  percent identity to defined taxa populating in a reference database</a:t>
            </a:r>
          </a:p>
          <a:p>
            <a:pPr lvl="1"/>
            <a:r>
              <a:rPr lang="en-US" dirty="0" smtClean="0"/>
              <a:t>Pros:  you know the taxa are “real”!</a:t>
            </a:r>
          </a:p>
          <a:p>
            <a:pPr lvl="1"/>
            <a:r>
              <a:rPr lang="en-US" dirty="0" smtClean="0"/>
              <a:t>Cons:  Weird environments don’t have many representatives in databases, only as good as your database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De novo :  percent identity to other sequences in the dataset; taxonomic assignment to the OTUs happens afterwards</a:t>
            </a:r>
          </a:p>
          <a:p>
            <a:pPr lvl="1"/>
            <a:r>
              <a:rPr lang="en-US" dirty="0" smtClean="0"/>
              <a:t>Pros:  Good for weird environments with low representation in databases</a:t>
            </a:r>
          </a:p>
          <a:p>
            <a:pPr lvl="1"/>
            <a:r>
              <a:rPr lang="en-US" dirty="0" smtClean="0"/>
              <a:t>Cons:  Computationally expensive, “greedy” algorithms can artificially inflate diversity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Open reference : cluster against a reference </a:t>
            </a:r>
            <a:r>
              <a:rPr lang="en-US" dirty="0" err="1" smtClean="0"/>
              <a:t>db</a:t>
            </a:r>
            <a:r>
              <a:rPr lang="en-US" dirty="0" smtClean="0"/>
              <a:t> first, and anything that doesn’t hit gets clustered de novo</a:t>
            </a:r>
          </a:p>
          <a:p>
            <a:pPr lvl="1"/>
            <a:r>
              <a:rPr lang="en-US" dirty="0" smtClean="0"/>
              <a:t>Best of both worlds?  Now can optimized so that new de novo OTUs are added to the original database and used subsequently in “reference” clustering</a:t>
            </a:r>
            <a:endParaRPr lang="en-US" dirty="0"/>
          </a:p>
          <a:p>
            <a:pPr lvl="1"/>
            <a:r>
              <a:rPr lang="en-US" dirty="0" smtClean="0"/>
              <a:t>See </a:t>
            </a:r>
            <a:r>
              <a:rPr lang="en-US" dirty="0" err="1" smtClean="0"/>
              <a:t>Rideout</a:t>
            </a:r>
            <a:r>
              <a:rPr lang="en-US" dirty="0" smtClean="0"/>
              <a:t> et al. 2014 </a:t>
            </a:r>
            <a:r>
              <a:rPr lang="en-US" dirty="0" err="1" smtClean="0"/>
              <a:t>PeerJ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5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6560" y="220860"/>
            <a:ext cx="73630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 look at </a:t>
            </a:r>
            <a:r>
              <a:rPr lang="en-US" sz="3200" b="1" dirty="0" smtClean="0"/>
              <a:t>python</a:t>
            </a:r>
            <a:r>
              <a:rPr lang="en-US" sz="3200" dirty="0" smtClean="0"/>
              <a:t> syntax &amp; common arguments in QIIME</a:t>
            </a:r>
            <a:endParaRPr 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1558836" y="2644170"/>
            <a:ext cx="76322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>
                <a:solidFill>
                  <a:schemeClr val="tx2"/>
                </a:solidFill>
                <a:latin typeface="Andale Mono"/>
                <a:cs typeface="Andale Mono"/>
              </a:rPr>
              <a:t>filter_fasta.py</a:t>
            </a:r>
            <a:r>
              <a:rPr lang="en-US" sz="2400" b="1" dirty="0" smtClean="0">
                <a:latin typeface="Andale Mono"/>
                <a:cs typeface="Andale Mono"/>
              </a:rPr>
              <a:t> </a:t>
            </a:r>
            <a:r>
              <a:rPr lang="en-US" sz="2400" b="1" dirty="0" smtClean="0">
                <a:solidFill>
                  <a:schemeClr val="accent2"/>
                </a:solidFill>
                <a:latin typeface="Andale Mono"/>
                <a:cs typeface="Andale Mono"/>
              </a:rPr>
              <a:t>-</a:t>
            </a:r>
            <a:r>
              <a:rPr lang="en-US" sz="2400" b="1" dirty="0" err="1" smtClean="0">
                <a:solidFill>
                  <a:schemeClr val="accent2"/>
                </a:solidFill>
                <a:latin typeface="Andale Mono"/>
                <a:cs typeface="Andale Mono"/>
              </a:rPr>
              <a:t>f</a:t>
            </a:r>
            <a:r>
              <a:rPr lang="en-US" sz="2400" b="1" dirty="0" smtClean="0">
                <a:solidFill>
                  <a:schemeClr val="accent2"/>
                </a:solidFill>
                <a:latin typeface="Andale Mono"/>
                <a:cs typeface="Andale Mono"/>
              </a:rPr>
              <a:t> </a:t>
            </a:r>
            <a:r>
              <a:rPr lang="en-US" sz="2400" b="1" dirty="0" err="1" smtClean="0">
                <a:solidFill>
                  <a:schemeClr val="accent2"/>
                </a:solidFill>
                <a:latin typeface="Andale Mono"/>
                <a:cs typeface="Andale Mono"/>
              </a:rPr>
              <a:t>rep_set_aligned.fasta</a:t>
            </a:r>
            <a:r>
              <a:rPr lang="en-US" sz="2400" b="1" dirty="0" smtClean="0">
                <a:solidFill>
                  <a:schemeClr val="accent2"/>
                </a:solidFill>
                <a:latin typeface="Andale Mono"/>
                <a:cs typeface="Andale Mono"/>
              </a:rPr>
              <a:t> </a:t>
            </a:r>
            <a:r>
              <a:rPr lang="en-US" sz="2400" b="1" dirty="0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-</a:t>
            </a:r>
            <a:r>
              <a:rPr lang="en-US" sz="2400" b="1" dirty="0" err="1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o</a:t>
            </a:r>
            <a:r>
              <a:rPr lang="en-US" sz="2400" b="1" dirty="0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 </a:t>
            </a:r>
            <a:r>
              <a:rPr lang="en-US" sz="2400" b="1" dirty="0" err="1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non_chimeric_rep_set_aligned.fasta</a:t>
            </a:r>
            <a:r>
              <a:rPr lang="en-US" sz="2400" b="1" dirty="0" smtClean="0">
                <a:latin typeface="Andale Mono"/>
                <a:cs typeface="Andale Mono"/>
              </a:rPr>
              <a:t> -</a:t>
            </a:r>
            <a:r>
              <a:rPr lang="en-US" sz="2400" b="1" dirty="0" err="1" smtClean="0">
                <a:latin typeface="Andale Mono"/>
                <a:cs typeface="Andale Mono"/>
              </a:rPr>
              <a:t>s</a:t>
            </a:r>
            <a:r>
              <a:rPr lang="en-US" sz="2400" b="1" dirty="0" smtClean="0">
                <a:latin typeface="Andale Mono"/>
                <a:cs typeface="Andale Mono"/>
              </a:rPr>
              <a:t> </a:t>
            </a:r>
            <a:r>
              <a:rPr lang="en-US" sz="2400" b="1" dirty="0" err="1" smtClean="0">
                <a:latin typeface="Andale Mono"/>
                <a:cs typeface="Andale Mono"/>
              </a:rPr>
              <a:t>chimeric_seqs.txt</a:t>
            </a:r>
            <a:r>
              <a:rPr lang="en-US" sz="2400" b="1" dirty="0" smtClean="0">
                <a:latin typeface="Andale Mono"/>
                <a:cs typeface="Andale Mono"/>
              </a:rPr>
              <a:t> -</a:t>
            </a:r>
            <a:r>
              <a:rPr lang="en-US" sz="2400" b="1" dirty="0" err="1" smtClean="0">
                <a:latin typeface="Andale Mono"/>
                <a:cs typeface="Andale Mono"/>
              </a:rPr>
              <a:t>n</a:t>
            </a:r>
            <a:endParaRPr lang="en-US" sz="2400" b="1" dirty="0" smtClean="0">
              <a:latin typeface="Andale Mono"/>
              <a:cs typeface="Andale Mono"/>
            </a:endParaRPr>
          </a:p>
          <a:p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2572974" y="1905506"/>
            <a:ext cx="1550340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Python script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48869" y="1905506"/>
            <a:ext cx="1026167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Input file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3457" y="3244334"/>
            <a:ext cx="1198165" cy="369332"/>
          </a:xfrm>
          <a:prstGeom prst="rect">
            <a:avLst/>
          </a:prstGeom>
          <a:solidFill>
            <a:srgbClr val="D7E4BD"/>
          </a:solidFill>
          <a:ln>
            <a:solidFill>
              <a:schemeClr val="accent3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Output file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572000" y="3874153"/>
            <a:ext cx="377970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Other arguments, specific to the script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847667" y="4488336"/>
            <a:ext cx="5448665" cy="224676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u="sng" dirty="0" smtClean="0"/>
              <a:t>Other common QIIME arguments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m</a:t>
            </a:r>
            <a:r>
              <a:rPr lang="en-US" sz="2000" b="1" dirty="0" smtClean="0"/>
              <a:t> </a:t>
            </a:r>
            <a:r>
              <a:rPr lang="en-US" sz="2000" dirty="0" smtClean="0"/>
              <a:t>analysis method, metric (sometimes map file)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t</a:t>
            </a:r>
            <a:r>
              <a:rPr lang="en-US" sz="2000" b="1" dirty="0" smtClean="0"/>
              <a:t> </a:t>
            </a:r>
            <a:r>
              <a:rPr lang="en-US" sz="2000" dirty="0" smtClean="0"/>
              <a:t>tree file</a:t>
            </a:r>
          </a:p>
          <a:p>
            <a:r>
              <a:rPr lang="en-US" sz="2000" b="1" dirty="0" smtClean="0"/>
              <a:t>-a </a:t>
            </a:r>
            <a:r>
              <a:rPr lang="en-US" sz="2000" dirty="0" smtClean="0"/>
              <a:t>alignment template file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v</a:t>
            </a:r>
            <a:r>
              <a:rPr lang="en-US" sz="2000" b="1" dirty="0" smtClean="0"/>
              <a:t> </a:t>
            </a:r>
            <a:r>
              <a:rPr lang="en-US" sz="2000" dirty="0" smtClean="0"/>
              <a:t>verbose = good for troubleshooting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h</a:t>
            </a:r>
            <a:r>
              <a:rPr lang="en-US" sz="2000" b="1" dirty="0" smtClean="0"/>
              <a:t> help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f</a:t>
            </a:r>
            <a:r>
              <a:rPr lang="en-US" sz="2000" b="1" dirty="0" smtClean="0"/>
              <a:t> </a:t>
            </a:r>
            <a:r>
              <a:rPr lang="en-US" sz="2000" dirty="0" smtClean="0"/>
              <a:t>force overwrite of an existing directory</a:t>
            </a:r>
            <a:endParaRPr lang="en-US" sz="2000" b="1" dirty="0" smtClean="0"/>
          </a:p>
        </p:txBody>
      </p:sp>
      <p:cxnSp>
        <p:nvCxnSpPr>
          <p:cNvPr id="10" name="Straight Arrow Connector 9"/>
          <p:cNvCxnSpPr>
            <a:stCxn id="5" idx="2"/>
          </p:cNvCxnSpPr>
          <p:nvPr/>
        </p:nvCxnSpPr>
        <p:spPr>
          <a:xfrm rot="5400000">
            <a:off x="6766153" y="2448370"/>
            <a:ext cx="369332" cy="222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4" idx="2"/>
          </p:cNvCxnSpPr>
          <p:nvPr/>
        </p:nvCxnSpPr>
        <p:spPr>
          <a:xfrm rot="5400000">
            <a:off x="3090872" y="2386898"/>
            <a:ext cx="369333" cy="14521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" idx="3"/>
          </p:cNvCxnSpPr>
          <p:nvPr/>
        </p:nvCxnSpPr>
        <p:spPr>
          <a:xfrm flipV="1">
            <a:off x="1241622" y="3244334"/>
            <a:ext cx="317214" cy="1846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7" idx="0"/>
          </p:cNvCxnSpPr>
          <p:nvPr/>
        </p:nvCxnSpPr>
        <p:spPr>
          <a:xfrm rot="16200000" flipV="1">
            <a:off x="5843423" y="3255724"/>
            <a:ext cx="260487" cy="97637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0211-4BA6-4B43-84C8-291F5C1FE4B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311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Tutorial:  What we’re about to do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414576"/>
            <a:ext cx="8229600" cy="5080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Practice subsampling a dataset to make it </a:t>
            </a:r>
            <a:r>
              <a:rPr lang="en-US" sz="2800" dirty="0" err="1" smtClean="0"/>
              <a:t>managable</a:t>
            </a:r>
            <a:r>
              <a:rPr lang="en-US" sz="2800" dirty="0" smtClean="0"/>
              <a:t> for workflow development</a:t>
            </a:r>
          </a:p>
          <a:p>
            <a:r>
              <a:rPr lang="en-US" sz="2800" dirty="0" smtClean="0"/>
              <a:t>Merge paired end reads with </a:t>
            </a:r>
            <a:r>
              <a:rPr lang="en-US" sz="2800" dirty="0" err="1" smtClean="0"/>
              <a:t>PANDASeq</a:t>
            </a:r>
            <a:r>
              <a:rPr lang="en-US" sz="2800" dirty="0" smtClean="0"/>
              <a:t>; move the sequences into QIIME</a:t>
            </a:r>
          </a:p>
          <a:p>
            <a:r>
              <a:rPr lang="en-US" sz="2800" dirty="0" smtClean="0"/>
              <a:t>Pick OTUs open reference - includes:</a:t>
            </a:r>
          </a:p>
          <a:p>
            <a:pPr lvl="1"/>
            <a:r>
              <a:rPr lang="en-US" sz="2400" dirty="0" smtClean="0"/>
              <a:t>Quality control/ chimera check</a:t>
            </a:r>
          </a:p>
          <a:p>
            <a:pPr lvl="1"/>
            <a:r>
              <a:rPr lang="en-US" sz="2400" dirty="0" smtClean="0"/>
              <a:t>Cluster at 97% identity</a:t>
            </a:r>
          </a:p>
          <a:p>
            <a:pPr lvl="1"/>
            <a:r>
              <a:rPr lang="en-US" sz="2400" dirty="0" smtClean="0"/>
              <a:t>Pick representative sequence for the whole OTU</a:t>
            </a:r>
          </a:p>
          <a:p>
            <a:pPr lvl="1"/>
            <a:r>
              <a:rPr lang="en-US" sz="2400" dirty="0" smtClean="0"/>
              <a:t>Assign taxonomy to the rep. sequence </a:t>
            </a:r>
          </a:p>
          <a:p>
            <a:pPr lvl="1"/>
            <a:r>
              <a:rPr lang="en-US" sz="2400" dirty="0" smtClean="0"/>
              <a:t>Make an alignment of the rep. sequence</a:t>
            </a:r>
          </a:p>
          <a:p>
            <a:pPr lvl="1"/>
            <a:r>
              <a:rPr lang="en-US" sz="2400" dirty="0" smtClean="0"/>
              <a:t>Build a tree from the alignment</a:t>
            </a:r>
          </a:p>
          <a:p>
            <a:pPr lvl="1"/>
            <a:r>
              <a:rPr lang="en-US" sz="2400" dirty="0" smtClean="0"/>
              <a:t>Made OTU tables (</a:t>
            </a:r>
            <a:r>
              <a:rPr lang="en-US" sz="2400" dirty="0" err="1" smtClean="0"/>
              <a:t>biom</a:t>
            </a:r>
            <a:r>
              <a:rPr lang="en-US" sz="2400" dirty="0" smtClean="0"/>
              <a:t> + classic): </a:t>
            </a:r>
            <a:r>
              <a:rPr lang="en-US" sz="2400" b="1" dirty="0" err="1" smtClean="0"/>
              <a:t>make_otu_table.py</a:t>
            </a:r>
            <a:endParaRPr lang="en-US" sz="2400" b="1" dirty="0" smtClean="0"/>
          </a:p>
          <a:p>
            <a:r>
              <a:rPr lang="en-US" sz="2800" dirty="0" smtClean="0"/>
              <a:t>Rarefy to an equal sequencing depth</a:t>
            </a:r>
          </a:p>
          <a:p>
            <a:r>
              <a:rPr lang="en-US" sz="2800" dirty="0" smtClean="0"/>
              <a:t>Calculated &amp; visualized alpha diversity</a:t>
            </a:r>
            <a:endParaRPr lang="en-US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3695590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9771" y="1987232"/>
            <a:ext cx="5264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Let’s analysis!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82152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 smtClean="0"/>
              <a:t>Analysis is hard, and it is completely normal to struggle.</a:t>
            </a:r>
            <a:endParaRPr lang="en-US" i="1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57200" y="1846105"/>
            <a:ext cx="4040188" cy="639762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>
                <a:solidFill>
                  <a:schemeClr val="tx2"/>
                </a:solidFill>
                <a:sym typeface="Wingdings"/>
              </a:rPr>
              <a:t></a:t>
            </a:r>
            <a:endParaRPr lang="en-US" sz="6000" dirty="0">
              <a:solidFill>
                <a:schemeClr val="tx2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457200" y="2485867"/>
            <a:ext cx="4040188" cy="3951288"/>
          </a:xfrm>
        </p:spPr>
        <p:txBody>
          <a:bodyPr/>
          <a:lstStyle/>
          <a:p>
            <a:r>
              <a:rPr lang="en-US" dirty="0" smtClean="0"/>
              <a:t>Workflow diagram</a:t>
            </a:r>
          </a:p>
          <a:p>
            <a:r>
              <a:rPr lang="en-US" dirty="0" smtClean="0"/>
              <a:t>Pace – just fine</a:t>
            </a:r>
          </a:p>
          <a:p>
            <a:r>
              <a:rPr lang="en-US" dirty="0" smtClean="0"/>
              <a:t>Like details of all the flags/options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>
          <a:xfrm>
            <a:off x="4645025" y="1846105"/>
            <a:ext cx="4041775" cy="639762"/>
          </a:xfrm>
        </p:spPr>
        <p:txBody>
          <a:bodyPr>
            <a:noAutofit/>
          </a:bodyPr>
          <a:lstStyle/>
          <a:p>
            <a:pPr algn="ctr"/>
            <a:r>
              <a:rPr lang="en-US" sz="6000" dirty="0" smtClean="0">
                <a:solidFill>
                  <a:schemeClr val="accent2"/>
                </a:solidFill>
                <a:sym typeface="Wingdings"/>
              </a:rPr>
              <a:t></a:t>
            </a:r>
            <a:endParaRPr lang="en-US" sz="6000" dirty="0">
              <a:solidFill>
                <a:schemeClr val="accent2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4645025" y="2485867"/>
            <a:ext cx="4041775" cy="3951288"/>
          </a:xfrm>
        </p:spPr>
        <p:txBody>
          <a:bodyPr/>
          <a:lstStyle/>
          <a:p>
            <a:r>
              <a:rPr lang="en-US" dirty="0" smtClean="0"/>
              <a:t>Directory angst – where am I?</a:t>
            </a:r>
          </a:p>
          <a:p>
            <a:r>
              <a:rPr lang="en-US" dirty="0" smtClean="0"/>
              <a:t>Why </a:t>
            </a:r>
            <a:r>
              <a:rPr lang="en-US" dirty="0" err="1" smtClean="0"/>
              <a:t>aren</a:t>
            </a:r>
            <a:r>
              <a:rPr lang="fr-FR" dirty="0" smtClean="0"/>
              <a:t>’</a:t>
            </a:r>
            <a:r>
              <a:rPr lang="en-US" dirty="0" smtClean="0"/>
              <a:t>t tutorials perfect? – too many changes</a:t>
            </a:r>
          </a:p>
          <a:p>
            <a:r>
              <a:rPr lang="en-US" dirty="0" smtClean="0"/>
              <a:t>Where do we modify the pipeline for our own datasets?</a:t>
            </a:r>
          </a:p>
          <a:p>
            <a:r>
              <a:rPr lang="en-US" dirty="0" smtClean="0"/>
              <a:t>Pace – too fast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787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63127"/>
            <a:ext cx="7772400" cy="1890892"/>
          </a:xfrm>
          <a:solidFill>
            <a:srgbClr val="FFFFFF">
              <a:alpha val="42000"/>
            </a:srgbClr>
          </a:solidFill>
        </p:spPr>
        <p:txBody>
          <a:bodyPr>
            <a:normAutofit fontScale="90000"/>
          </a:bodyPr>
          <a:lstStyle/>
          <a:p>
            <a:r>
              <a:rPr lang="en-US" b="1" dirty="0" smtClean="0"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</a:rPr>
              <a:t>Explorations in Data Analyses for </a:t>
            </a:r>
            <a:r>
              <a:rPr lang="en-US" b="1" dirty="0" err="1" smtClean="0"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</a:rPr>
              <a:t>Metagenomic</a:t>
            </a:r>
            <a:r>
              <a:rPr lang="en-US" b="1" dirty="0" smtClean="0"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</a:rPr>
              <a:t> Advances in Microbial Ecology</a:t>
            </a:r>
            <a:endParaRPr lang="en-US" b="1" dirty="0">
              <a:effectLst>
                <a:innerShdw blurRad="63500" dist="50800" dir="81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524000" y="3895191"/>
            <a:ext cx="6400800" cy="1752600"/>
          </a:xfrm>
          <a:prstGeom prst="rect">
            <a:avLst/>
          </a:prstGeom>
          <a:solidFill>
            <a:srgbClr val="FFFFFF">
              <a:alpha val="42000"/>
            </a:srgb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smtClean="0">
                <a:ln w="12700">
                  <a:noFill/>
                  <a:prstDash val="solid"/>
                </a:ln>
                <a:solidFill>
                  <a:schemeClr val="tx1"/>
                </a:solidFill>
              </a:rPr>
              <a:t>20 June – 01 July 2015</a:t>
            </a:r>
          </a:p>
          <a:p>
            <a:r>
              <a:rPr lang="en-US" b="1" smtClean="0">
                <a:ln w="12700">
                  <a:noFill/>
                  <a:prstDash val="solid"/>
                </a:ln>
                <a:solidFill>
                  <a:schemeClr val="tx1"/>
                </a:solidFill>
              </a:rPr>
              <a:t>Kellogg Biological Station</a:t>
            </a:r>
          </a:p>
          <a:p>
            <a:r>
              <a:rPr lang="en-US" b="1" smtClean="0">
                <a:ln w="12700">
                  <a:noFill/>
                  <a:prstDash val="solid"/>
                </a:ln>
                <a:solidFill>
                  <a:schemeClr val="tx1"/>
                </a:solidFill>
              </a:rPr>
              <a:t>Michigan State University</a:t>
            </a:r>
            <a:endParaRPr lang="en-US" b="1" dirty="0">
              <a:ln w="12700">
                <a:noFill/>
                <a:prstDash val="solid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36438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part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i="1" dirty="0" smtClean="0"/>
              <a:t>What is diversity anyway?</a:t>
            </a:r>
          </a:p>
          <a:p>
            <a:r>
              <a:rPr lang="en-US" dirty="0" smtClean="0"/>
              <a:t>The advantage of phylogenetic information </a:t>
            </a:r>
          </a:p>
          <a:p>
            <a:r>
              <a:rPr lang="en-US" dirty="0" smtClean="0"/>
              <a:t>Rarefaction</a:t>
            </a:r>
          </a:p>
          <a:p>
            <a:r>
              <a:rPr lang="en-US" dirty="0" smtClean="0"/>
              <a:t>What </a:t>
            </a:r>
            <a:r>
              <a:rPr lang="en-US" dirty="0"/>
              <a:t>does a community look like, data-style</a:t>
            </a:r>
            <a:r>
              <a:rPr lang="en-US" dirty="0" smtClean="0"/>
              <a:t>?</a:t>
            </a:r>
          </a:p>
          <a:p>
            <a:r>
              <a:rPr lang="en-US" dirty="0" smtClean="0"/>
              <a:t>A note on the .</a:t>
            </a:r>
            <a:r>
              <a:rPr lang="en-US" dirty="0" err="1" smtClean="0"/>
              <a:t>biom</a:t>
            </a:r>
            <a:r>
              <a:rPr lang="en-US" dirty="0" smtClean="0"/>
              <a:t> v. OTU table format</a:t>
            </a:r>
          </a:p>
          <a:p>
            <a:r>
              <a:rPr lang="en-US" dirty="0" smtClean="0"/>
              <a:t>A note on naming conventions</a:t>
            </a:r>
          </a:p>
          <a:p>
            <a:r>
              <a:rPr lang="en-US" dirty="0" smtClean="0"/>
              <a:t>Intro to python scripting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320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</a:t>
            </a:r>
            <a:r>
              <a:rPr lang="en-US" b="1" dirty="0" smtClean="0"/>
              <a:t>iversity </a:t>
            </a:r>
            <a:r>
              <a:rPr lang="en-US" dirty="0" smtClean="0"/>
              <a:t>in all of its glory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72164" y="1533465"/>
            <a:ext cx="8588330" cy="3539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b="1" dirty="0" smtClean="0"/>
              <a:t>“Diversity” is a vague word.  </a:t>
            </a:r>
            <a:r>
              <a:rPr lang="en-US" sz="2800" dirty="0" smtClean="0"/>
              <a:t>In ecology, it has there are many types of diversity (</a:t>
            </a:r>
            <a:r>
              <a:rPr lang="en-US" sz="2800" i="1" dirty="0" smtClean="0"/>
              <a:t>e.g.</a:t>
            </a:r>
            <a:r>
              <a:rPr lang="en-US" sz="2800" dirty="0" smtClean="0"/>
              <a:t>, alpha, beta, gamma), and there are many components to that contribute to those types.</a:t>
            </a:r>
          </a:p>
          <a:p>
            <a:pPr marL="342900" indent="-342900">
              <a:buFont typeface="Arial"/>
              <a:buChar char="•"/>
            </a:pPr>
            <a:endParaRPr lang="en-US" sz="2800" dirty="0" smtClean="0"/>
          </a:p>
          <a:p>
            <a:pPr marL="342900" indent="-342900">
              <a:buFont typeface="Arial"/>
              <a:buChar char="•"/>
            </a:pPr>
            <a:r>
              <a:rPr lang="en-US" sz="2800" dirty="0" smtClean="0"/>
              <a:t>Alpha diversity refers to the diversity inherently descriptive of </a:t>
            </a:r>
            <a:r>
              <a:rPr lang="en-US" sz="2800" u="sng" dirty="0" smtClean="0"/>
              <a:t>one sample</a:t>
            </a:r>
            <a:r>
              <a:rPr lang="en-US" sz="2800" dirty="0" smtClean="0"/>
              <a:t>.</a:t>
            </a:r>
          </a:p>
          <a:p>
            <a:pPr marL="342900" indent="-342900">
              <a:buFont typeface="Arial"/>
              <a:buChar char="•"/>
            </a:pPr>
            <a:endParaRPr lang="en-US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159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Whittaker introduces alpha, beta, gamma diversity (1972)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199" y="1723477"/>
            <a:ext cx="7304891" cy="433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727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074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confusion continues… for decades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63" y="3237976"/>
            <a:ext cx="3289300" cy="317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2977" y="6038326"/>
            <a:ext cx="5473700" cy="7493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05621" y="6412976"/>
            <a:ext cx="2130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Oecologia</a:t>
            </a:r>
            <a:r>
              <a:rPr lang="en-US" dirty="0" smtClean="0"/>
              <a:t> 2010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8966" y="1347584"/>
            <a:ext cx="5219700" cy="1866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3066" y="3214484"/>
            <a:ext cx="1625600" cy="10541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648525" y="1417638"/>
            <a:ext cx="2130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Ecology Letters 2011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212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Within-sample (aka </a:t>
            </a:r>
            <a:r>
              <a:rPr lang="en-US" i="1" dirty="0" smtClean="0"/>
              <a:t>alpha</a:t>
            </a:r>
            <a:r>
              <a:rPr lang="en-US" dirty="0" smtClean="0"/>
              <a:t>) diversity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 smtClean="0"/>
              <a:t>Within-sample diversity </a:t>
            </a:r>
            <a:r>
              <a:rPr lang="en-US" sz="2800" dirty="0"/>
              <a:t>includes: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Richness (number of taxa)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Evenness (distribution of the abundances of taxa)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Phylogenetic diversity (breadth of phylogenetic representation)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*Composition (who’s there – identity of the taxa)</a:t>
            </a:r>
          </a:p>
          <a:p>
            <a:endParaRPr lang="en-US" sz="2800" dirty="0"/>
          </a:p>
          <a:p>
            <a:r>
              <a:rPr lang="en-US" sz="2800" dirty="0"/>
              <a:t>Combinations of the above components are used to calculate other diversities:  Shannon diversity, Simpson, </a:t>
            </a:r>
            <a:r>
              <a:rPr lang="en-US" sz="2800" i="1" dirty="0"/>
              <a:t>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538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W</a:t>
            </a:r>
            <a:r>
              <a:rPr lang="en-US" sz="3600" dirty="0" smtClean="0"/>
              <a:t>ithin-sample diversity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15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6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1" name="Group 220"/>
          <p:cNvGrpSpPr/>
          <p:nvPr/>
        </p:nvGrpSpPr>
        <p:grpSpPr>
          <a:xfrm>
            <a:off x="3779548" y="1741581"/>
            <a:ext cx="4911725" cy="4737905"/>
            <a:chOff x="3779548" y="1741581"/>
            <a:chExt cx="4911725" cy="4737905"/>
          </a:xfrm>
        </p:grpSpPr>
        <p:sp>
          <p:nvSpPr>
            <p:cNvPr id="107" name="Freeform 95"/>
            <p:cNvSpPr>
              <a:spLocks/>
            </p:cNvSpPr>
            <p:nvPr/>
          </p:nvSpPr>
          <p:spPr bwMode="auto">
            <a:xfrm>
              <a:off x="6959315" y="2698838"/>
              <a:ext cx="609601" cy="4175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6" y="240"/>
                </a:cxn>
                <a:cxn ang="0">
                  <a:pos x="384" y="144"/>
                </a:cxn>
              </a:cxnLst>
              <a:rect l="0" t="0" r="r" b="b"/>
              <a:pathLst>
                <a:path w="384" h="263">
                  <a:moveTo>
                    <a:pt x="0" y="0"/>
                  </a:moveTo>
                  <a:cubicBezTo>
                    <a:pt x="16" y="108"/>
                    <a:pt x="32" y="216"/>
                    <a:pt x="96" y="240"/>
                  </a:cubicBezTo>
                  <a:cubicBezTo>
                    <a:pt x="159" y="263"/>
                    <a:pt x="271" y="203"/>
                    <a:pt x="384" y="144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Text Box 96"/>
            <p:cNvSpPr txBox="1">
              <a:spLocks noChangeArrowheads="1"/>
            </p:cNvSpPr>
            <p:nvPr/>
          </p:nvSpPr>
          <p:spPr bwMode="auto">
            <a:xfrm>
              <a:off x="6578315" y="2305138"/>
              <a:ext cx="612776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 dirty="0">
                  <a:latin typeface="Book Antiqua" charset="0"/>
                </a:rPr>
                <a:t>CH</a:t>
              </a:r>
              <a:r>
                <a:rPr lang="en-US" sz="1800" baseline="-25000" dirty="0">
                  <a:latin typeface="Book Antiqua" charset="0"/>
                </a:rPr>
                <a:t>4</a:t>
              </a:r>
              <a:endParaRPr lang="en-US" sz="1800" dirty="0">
                <a:latin typeface="Book Antiqua" charset="0"/>
              </a:endParaRPr>
            </a:p>
          </p:txBody>
        </p:sp>
        <p:sp>
          <p:nvSpPr>
            <p:cNvPr id="109" name="Text Box 97"/>
            <p:cNvSpPr txBox="1">
              <a:spLocks noChangeArrowheads="1"/>
            </p:cNvSpPr>
            <p:nvPr/>
          </p:nvSpPr>
          <p:spPr bwMode="auto">
            <a:xfrm>
              <a:off x="7416516" y="2609938"/>
              <a:ext cx="601663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 dirty="0">
                  <a:latin typeface="Book Antiqua" charset="0"/>
                </a:rPr>
                <a:t>CO</a:t>
              </a:r>
              <a:r>
                <a:rPr lang="en-US" sz="1800" baseline="-25000" dirty="0">
                  <a:latin typeface="Book Antiqua" charset="0"/>
                </a:rPr>
                <a:t>2</a:t>
              </a:r>
              <a:endParaRPr lang="en-US" sz="1800" dirty="0">
                <a:latin typeface="Book Antiqua" charset="0"/>
              </a:endParaRPr>
            </a:p>
          </p:txBody>
        </p:sp>
        <p:sp>
          <p:nvSpPr>
            <p:cNvPr id="114" name="Freeform 110"/>
            <p:cNvSpPr>
              <a:spLocks/>
            </p:cNvSpPr>
            <p:nvPr/>
          </p:nvSpPr>
          <p:spPr bwMode="auto">
            <a:xfrm>
              <a:off x="5300380" y="2144807"/>
              <a:ext cx="152400" cy="838202"/>
            </a:xfrm>
            <a:custGeom>
              <a:avLst/>
              <a:gdLst/>
              <a:ahLst/>
              <a:cxnLst>
                <a:cxn ang="0">
                  <a:pos x="96" y="0"/>
                </a:cxn>
                <a:cxn ang="0">
                  <a:pos x="0" y="288"/>
                </a:cxn>
                <a:cxn ang="0">
                  <a:pos x="96" y="528"/>
                </a:cxn>
              </a:cxnLst>
              <a:rect l="0" t="0" r="r" b="b"/>
              <a:pathLst>
                <a:path w="96" h="528">
                  <a:moveTo>
                    <a:pt x="96" y="0"/>
                  </a:moveTo>
                  <a:cubicBezTo>
                    <a:pt x="48" y="100"/>
                    <a:pt x="0" y="200"/>
                    <a:pt x="0" y="288"/>
                  </a:cubicBezTo>
                  <a:cubicBezTo>
                    <a:pt x="0" y="376"/>
                    <a:pt x="80" y="488"/>
                    <a:pt x="96" y="52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Text Box 111"/>
            <p:cNvSpPr txBox="1">
              <a:spLocks noChangeArrowheads="1"/>
            </p:cNvSpPr>
            <p:nvPr/>
          </p:nvSpPr>
          <p:spPr bwMode="auto">
            <a:xfrm>
              <a:off x="5333717" y="1741581"/>
              <a:ext cx="1020764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 dirty="0">
                  <a:latin typeface="Book Antiqua" charset="0"/>
                </a:rPr>
                <a:t>C</a:t>
              </a:r>
              <a:r>
                <a:rPr lang="en-US" sz="1800" baseline="-25000" dirty="0">
                  <a:latin typeface="Book Antiqua" charset="0"/>
                </a:rPr>
                <a:t>6</a:t>
              </a:r>
              <a:r>
                <a:rPr lang="en-US" sz="1800" dirty="0">
                  <a:latin typeface="Book Antiqua" charset="0"/>
                </a:rPr>
                <a:t>H</a:t>
              </a:r>
              <a:r>
                <a:rPr lang="en-US" sz="1800" baseline="-25000" dirty="0">
                  <a:latin typeface="Book Antiqua" charset="0"/>
                </a:rPr>
                <a:t>12</a:t>
              </a:r>
              <a:r>
                <a:rPr lang="en-US" sz="1800" dirty="0">
                  <a:latin typeface="Book Antiqua" charset="0"/>
                </a:rPr>
                <a:t>O</a:t>
              </a:r>
              <a:r>
                <a:rPr lang="en-US" sz="1800" baseline="-25000" dirty="0">
                  <a:latin typeface="Book Antiqua" charset="0"/>
                </a:rPr>
                <a:t>6</a:t>
              </a:r>
              <a:endParaRPr lang="en-US" sz="1800" dirty="0">
                <a:latin typeface="Book Antiqua" charset="0"/>
              </a:endParaRPr>
            </a:p>
          </p:txBody>
        </p:sp>
        <p:grpSp>
          <p:nvGrpSpPr>
            <p:cNvPr id="181" name="Group 180"/>
            <p:cNvGrpSpPr/>
            <p:nvPr/>
          </p:nvGrpSpPr>
          <p:grpSpPr>
            <a:xfrm>
              <a:off x="3779548" y="3128273"/>
              <a:ext cx="4911725" cy="3351213"/>
              <a:chOff x="3779548" y="3128273"/>
              <a:chExt cx="4911725" cy="3351213"/>
            </a:xfrm>
          </p:grpSpPr>
          <p:sp>
            <p:nvSpPr>
              <p:cNvPr id="154" name="Freeform 79"/>
              <p:cNvSpPr>
                <a:spLocks/>
              </p:cNvSpPr>
              <p:nvPr/>
            </p:nvSpPr>
            <p:spPr bwMode="auto">
              <a:xfrm>
                <a:off x="4379623" y="4160148"/>
                <a:ext cx="533400" cy="6096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96"/>
                  </a:cxn>
                  <a:cxn ang="0">
                    <a:pos x="288" y="384"/>
                  </a:cxn>
                </a:cxnLst>
                <a:rect l="0" t="0" r="r" b="b"/>
                <a:pathLst>
                  <a:path w="336" h="384">
                    <a:moveTo>
                      <a:pt x="0" y="0"/>
                    </a:moveTo>
                    <a:cubicBezTo>
                      <a:pt x="119" y="15"/>
                      <a:pt x="239" y="31"/>
                      <a:pt x="288" y="96"/>
                    </a:cubicBezTo>
                    <a:cubicBezTo>
                      <a:pt x="336" y="160"/>
                      <a:pt x="288" y="336"/>
                      <a:pt x="288" y="384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Freeform 80"/>
              <p:cNvSpPr>
                <a:spLocks/>
              </p:cNvSpPr>
              <p:nvPr/>
            </p:nvSpPr>
            <p:spPr bwMode="auto">
              <a:xfrm>
                <a:off x="4913023" y="4998348"/>
                <a:ext cx="404813" cy="5334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40" y="144"/>
                  </a:cxn>
                  <a:cxn ang="0">
                    <a:pos x="96" y="336"/>
                  </a:cxn>
                </a:cxnLst>
                <a:rect l="0" t="0" r="r" b="b"/>
                <a:pathLst>
                  <a:path w="255" h="336">
                    <a:moveTo>
                      <a:pt x="0" y="0"/>
                    </a:moveTo>
                    <a:cubicBezTo>
                      <a:pt x="112" y="44"/>
                      <a:pt x="224" y="88"/>
                      <a:pt x="240" y="144"/>
                    </a:cubicBezTo>
                    <a:cubicBezTo>
                      <a:pt x="255" y="199"/>
                      <a:pt x="120" y="304"/>
                      <a:pt x="96" y="336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Text Box 81"/>
              <p:cNvSpPr txBox="1">
                <a:spLocks noChangeArrowheads="1"/>
              </p:cNvSpPr>
              <p:nvPr/>
            </p:nvSpPr>
            <p:spPr bwMode="auto">
              <a:xfrm>
                <a:off x="4271673" y="4769748"/>
                <a:ext cx="68103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NO</a:t>
                </a:r>
                <a:r>
                  <a:rPr lang="en-US" sz="1800" baseline="-25000">
                    <a:latin typeface="Book Antiqua" charset="0"/>
                  </a:rPr>
                  <a:t>3</a:t>
                </a:r>
                <a:r>
                  <a:rPr lang="en-US" sz="1800" baseline="30000">
                    <a:latin typeface="Book Antiqua" charset="0"/>
                  </a:rPr>
                  <a:t>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57" name="Text Box 82"/>
              <p:cNvSpPr txBox="1">
                <a:spLocks noChangeArrowheads="1"/>
              </p:cNvSpPr>
              <p:nvPr/>
            </p:nvSpPr>
            <p:spPr bwMode="auto">
              <a:xfrm>
                <a:off x="4716173" y="5426973"/>
                <a:ext cx="450850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N</a:t>
                </a:r>
                <a:r>
                  <a:rPr lang="en-US" sz="1800" baseline="-25000">
                    <a:latin typeface="Book Antiqua" charset="0"/>
                  </a:rPr>
                  <a:t>2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62" name="Text Box 87"/>
              <p:cNvSpPr txBox="1">
                <a:spLocks noChangeArrowheads="1"/>
              </p:cNvSpPr>
              <p:nvPr/>
            </p:nvSpPr>
            <p:spPr bwMode="auto">
              <a:xfrm>
                <a:off x="3779548" y="3842648"/>
                <a:ext cx="733425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NH</a:t>
                </a:r>
                <a:r>
                  <a:rPr lang="en-US" sz="1800" baseline="-25000">
                    <a:latin typeface="Book Antiqua" charset="0"/>
                  </a:rPr>
                  <a:t>4</a:t>
                </a:r>
                <a:r>
                  <a:rPr lang="en-US" sz="1800" baseline="30000">
                    <a:latin typeface="Book Antiqua" charset="0"/>
                  </a:rPr>
                  <a:t>+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63" name="Freeform 88"/>
              <p:cNvSpPr>
                <a:spLocks/>
              </p:cNvSpPr>
              <p:nvPr/>
            </p:nvSpPr>
            <p:spPr bwMode="auto">
              <a:xfrm>
                <a:off x="4760623" y="3702948"/>
                <a:ext cx="76200" cy="609600"/>
              </a:xfrm>
              <a:custGeom>
                <a:avLst/>
                <a:gdLst/>
                <a:ahLst/>
                <a:cxnLst>
                  <a:cxn ang="0">
                    <a:pos x="48" y="0"/>
                  </a:cxn>
                  <a:cxn ang="0">
                    <a:pos x="0" y="288"/>
                  </a:cxn>
                  <a:cxn ang="0">
                    <a:pos x="48" y="384"/>
                  </a:cxn>
                </a:cxnLst>
                <a:rect l="0" t="0" r="r" b="b"/>
                <a:pathLst>
                  <a:path w="48" h="384">
                    <a:moveTo>
                      <a:pt x="48" y="0"/>
                    </a:moveTo>
                    <a:cubicBezTo>
                      <a:pt x="24" y="112"/>
                      <a:pt x="0" y="224"/>
                      <a:pt x="0" y="288"/>
                    </a:cubicBezTo>
                    <a:cubicBezTo>
                      <a:pt x="0" y="352"/>
                      <a:pt x="40" y="368"/>
                      <a:pt x="48" y="384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Text Box 89"/>
              <p:cNvSpPr txBox="1">
                <a:spLocks noChangeArrowheads="1"/>
              </p:cNvSpPr>
              <p:nvPr/>
            </p:nvSpPr>
            <p:spPr bwMode="auto">
              <a:xfrm>
                <a:off x="4668548" y="3331473"/>
                <a:ext cx="43973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O</a:t>
                </a:r>
                <a:r>
                  <a:rPr lang="en-US" sz="1800" baseline="-25000">
                    <a:latin typeface="Book Antiqua" charset="0"/>
                  </a:rPr>
                  <a:t>2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67" name="Text Box 92"/>
              <p:cNvSpPr txBox="1">
                <a:spLocks noChangeArrowheads="1"/>
              </p:cNvSpPr>
              <p:nvPr/>
            </p:nvSpPr>
            <p:spPr bwMode="auto">
              <a:xfrm>
                <a:off x="6392573" y="4299848"/>
                <a:ext cx="450850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solidFill>
                      <a:srgbClr val="4C4C4C"/>
                    </a:solidFill>
                    <a:latin typeface="Book Antiqua" charset="0"/>
                  </a:rPr>
                  <a:t>H</a:t>
                </a:r>
                <a:r>
                  <a:rPr lang="en-US" sz="1800" baseline="-25000">
                    <a:solidFill>
                      <a:srgbClr val="4C4C4C"/>
                    </a:solidFill>
                    <a:latin typeface="Book Antiqua" charset="0"/>
                  </a:rPr>
                  <a:t>2</a:t>
                </a:r>
                <a:endParaRPr lang="en-US" sz="1800">
                  <a:solidFill>
                    <a:srgbClr val="4C4C4C"/>
                  </a:solidFill>
                  <a:latin typeface="Book Antiqua" charset="0"/>
                </a:endParaRPr>
              </a:p>
            </p:txBody>
          </p:sp>
          <p:sp>
            <p:nvSpPr>
              <p:cNvPr id="168" name="Line 93"/>
              <p:cNvSpPr>
                <a:spLocks noChangeShapeType="1"/>
              </p:cNvSpPr>
              <p:nvPr/>
            </p:nvSpPr>
            <p:spPr bwMode="auto">
              <a:xfrm flipH="1">
                <a:off x="6665623" y="4160148"/>
                <a:ext cx="152400" cy="22860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" name="Line 94"/>
              <p:cNvSpPr>
                <a:spLocks noChangeShapeType="1"/>
              </p:cNvSpPr>
              <p:nvPr/>
            </p:nvSpPr>
            <p:spPr bwMode="auto">
              <a:xfrm flipH="1">
                <a:off x="6360823" y="4541148"/>
                <a:ext cx="76200" cy="22860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" name="Freeform 102"/>
              <p:cNvSpPr>
                <a:spLocks/>
              </p:cNvSpPr>
              <p:nvPr/>
            </p:nvSpPr>
            <p:spPr bwMode="auto">
              <a:xfrm>
                <a:off x="8132473" y="3474348"/>
                <a:ext cx="133350" cy="476250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56" y="0"/>
                  </a:cxn>
                </a:cxnLst>
                <a:rect l="0" t="0" r="r" b="b"/>
                <a:pathLst>
                  <a:path w="56" h="108">
                    <a:moveTo>
                      <a:pt x="0" y="108"/>
                    </a:moveTo>
                    <a:cubicBezTo>
                      <a:pt x="45" y="85"/>
                      <a:pt x="56" y="47"/>
                      <a:pt x="56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" name="Text Box 103"/>
              <p:cNvSpPr txBox="1">
                <a:spLocks noChangeArrowheads="1"/>
              </p:cNvSpPr>
              <p:nvPr/>
            </p:nvSpPr>
            <p:spPr bwMode="auto">
              <a:xfrm>
                <a:off x="7619710" y="3128273"/>
                <a:ext cx="1071563" cy="3365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600">
                    <a:latin typeface="Book Antiqua" charset="0"/>
                  </a:rPr>
                  <a:t>Acyl-HSL</a:t>
                </a:r>
              </a:p>
            </p:txBody>
          </p:sp>
          <p:sp>
            <p:nvSpPr>
              <p:cNvPr id="173" name="Freeform 104"/>
              <p:cNvSpPr>
                <a:spLocks/>
              </p:cNvSpPr>
              <p:nvPr/>
            </p:nvSpPr>
            <p:spPr bwMode="auto">
              <a:xfrm>
                <a:off x="7827673" y="3455298"/>
                <a:ext cx="146050" cy="260350"/>
              </a:xfrm>
              <a:custGeom>
                <a:avLst/>
                <a:gdLst/>
                <a:ahLst/>
                <a:cxnLst>
                  <a:cxn ang="0">
                    <a:pos x="92" y="0"/>
                  </a:cxn>
                  <a:cxn ang="0">
                    <a:pos x="68" y="20"/>
                  </a:cxn>
                  <a:cxn ang="0">
                    <a:pos x="24" y="92"/>
                  </a:cxn>
                  <a:cxn ang="0">
                    <a:pos x="0" y="164"/>
                  </a:cxn>
                </a:cxnLst>
                <a:rect l="0" t="0" r="r" b="b"/>
                <a:pathLst>
                  <a:path w="92" h="164">
                    <a:moveTo>
                      <a:pt x="92" y="0"/>
                    </a:moveTo>
                    <a:cubicBezTo>
                      <a:pt x="84" y="7"/>
                      <a:pt x="74" y="12"/>
                      <a:pt x="68" y="20"/>
                    </a:cubicBezTo>
                    <a:cubicBezTo>
                      <a:pt x="48" y="41"/>
                      <a:pt x="39" y="68"/>
                      <a:pt x="24" y="92"/>
                    </a:cubicBezTo>
                    <a:cubicBezTo>
                      <a:pt x="17" y="116"/>
                      <a:pt x="11" y="141"/>
                      <a:pt x="0" y="164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Text Box 105"/>
              <p:cNvSpPr txBox="1">
                <a:spLocks noChangeArrowheads="1"/>
              </p:cNvSpPr>
              <p:nvPr/>
            </p:nvSpPr>
            <p:spPr bwMode="auto">
              <a:xfrm>
                <a:off x="5117810" y="3545786"/>
                <a:ext cx="895350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HPO</a:t>
                </a:r>
                <a:r>
                  <a:rPr lang="en-US" sz="1800" baseline="-25000">
                    <a:latin typeface="Book Antiqua" charset="0"/>
                  </a:rPr>
                  <a:t>4</a:t>
                </a:r>
                <a:r>
                  <a:rPr lang="en-US" sz="1800" baseline="30000">
                    <a:latin typeface="Book Antiqua" charset="0"/>
                  </a:rPr>
                  <a:t>2-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75" name="Freeform 106"/>
              <p:cNvSpPr>
                <a:spLocks/>
              </p:cNvSpPr>
              <p:nvPr/>
            </p:nvSpPr>
            <p:spPr bwMode="auto">
              <a:xfrm>
                <a:off x="5929023" y="3652148"/>
                <a:ext cx="330200" cy="50800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72" y="8"/>
                  </a:cxn>
                  <a:cxn ang="0">
                    <a:pos x="96" y="0"/>
                  </a:cxn>
                  <a:cxn ang="0">
                    <a:pos x="208" y="16"/>
                  </a:cxn>
                </a:cxnLst>
                <a:rect l="0" t="0" r="r" b="b"/>
                <a:pathLst>
                  <a:path w="208" h="32">
                    <a:moveTo>
                      <a:pt x="0" y="32"/>
                    </a:moveTo>
                    <a:cubicBezTo>
                      <a:pt x="0" y="32"/>
                      <a:pt x="56" y="13"/>
                      <a:pt x="72" y="8"/>
                    </a:cubicBezTo>
                    <a:cubicBezTo>
                      <a:pt x="80" y="5"/>
                      <a:pt x="96" y="0"/>
                      <a:pt x="96" y="0"/>
                    </a:cubicBezTo>
                    <a:cubicBezTo>
                      <a:pt x="128" y="3"/>
                      <a:pt x="173" y="16"/>
                      <a:pt x="208" y="16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Text Box 115"/>
              <p:cNvSpPr txBox="1">
                <a:spLocks noChangeArrowheads="1"/>
              </p:cNvSpPr>
              <p:nvPr/>
            </p:nvSpPr>
            <p:spPr bwMode="auto">
              <a:xfrm>
                <a:off x="5200360" y="5609536"/>
                <a:ext cx="68738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SO</a:t>
                </a:r>
                <a:r>
                  <a:rPr lang="en-US" sz="1800" baseline="-25000">
                    <a:latin typeface="Book Antiqua" charset="0"/>
                  </a:rPr>
                  <a:t>4</a:t>
                </a:r>
                <a:r>
                  <a:rPr lang="en-US" sz="1800" baseline="30000">
                    <a:latin typeface="Book Antiqua" charset="0"/>
                  </a:rPr>
                  <a:t>2-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77" name="Text Box 116"/>
              <p:cNvSpPr txBox="1">
                <a:spLocks noChangeArrowheads="1"/>
              </p:cNvSpPr>
              <p:nvPr/>
            </p:nvSpPr>
            <p:spPr bwMode="auto">
              <a:xfrm>
                <a:off x="6232235" y="5717486"/>
                <a:ext cx="544513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HS</a:t>
                </a:r>
                <a:r>
                  <a:rPr lang="en-US" sz="1800" baseline="30000">
                    <a:latin typeface="Book Antiqua" charset="0"/>
                  </a:rPr>
                  <a:t>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78" name="Freeform 117"/>
              <p:cNvSpPr>
                <a:spLocks/>
              </p:cNvSpPr>
              <p:nvPr/>
            </p:nvSpPr>
            <p:spPr bwMode="auto">
              <a:xfrm>
                <a:off x="5790910" y="5436498"/>
                <a:ext cx="609600" cy="330200"/>
              </a:xfrm>
              <a:custGeom>
                <a:avLst/>
                <a:gdLst/>
                <a:ahLst/>
                <a:cxnLst>
                  <a:cxn ang="0">
                    <a:pos x="0" y="112"/>
                  </a:cxn>
                  <a:cxn ang="0">
                    <a:pos x="192" y="16"/>
                  </a:cxn>
                  <a:cxn ang="0">
                    <a:pos x="384" y="208"/>
                  </a:cxn>
                </a:cxnLst>
                <a:rect l="0" t="0" r="r" b="b"/>
                <a:pathLst>
                  <a:path w="384" h="208">
                    <a:moveTo>
                      <a:pt x="0" y="112"/>
                    </a:moveTo>
                    <a:cubicBezTo>
                      <a:pt x="64" y="56"/>
                      <a:pt x="128" y="0"/>
                      <a:pt x="192" y="16"/>
                    </a:cubicBezTo>
                    <a:cubicBezTo>
                      <a:pt x="255" y="31"/>
                      <a:pt x="352" y="176"/>
                      <a:pt x="384" y="208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" name="Freeform 143"/>
              <p:cNvSpPr>
                <a:spLocks/>
              </p:cNvSpPr>
              <p:nvPr/>
            </p:nvSpPr>
            <p:spPr bwMode="auto">
              <a:xfrm>
                <a:off x="6781510" y="5722248"/>
                <a:ext cx="609600" cy="152400"/>
              </a:xfrm>
              <a:custGeom>
                <a:avLst/>
                <a:gdLst/>
                <a:ahLst/>
                <a:cxnLst>
                  <a:cxn ang="0">
                    <a:pos x="0" y="96"/>
                  </a:cxn>
                  <a:cxn ang="0">
                    <a:pos x="384" y="0"/>
                  </a:cxn>
                </a:cxnLst>
                <a:rect l="0" t="0" r="r" b="b"/>
                <a:pathLst>
                  <a:path w="384" h="96">
                    <a:moveTo>
                      <a:pt x="0" y="96"/>
                    </a:moveTo>
                    <a:cubicBezTo>
                      <a:pt x="160" y="56"/>
                      <a:pt x="320" y="16"/>
                      <a:pt x="384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" name="Freeform 144"/>
              <p:cNvSpPr>
                <a:spLocks/>
              </p:cNvSpPr>
              <p:nvPr/>
            </p:nvSpPr>
            <p:spPr bwMode="auto">
              <a:xfrm>
                <a:off x="6781510" y="5798448"/>
                <a:ext cx="304800" cy="381000"/>
              </a:xfrm>
              <a:custGeom>
                <a:avLst/>
                <a:gdLst/>
                <a:ahLst/>
                <a:cxnLst>
                  <a:cxn ang="0">
                    <a:pos x="0" y="240"/>
                  </a:cxn>
                  <a:cxn ang="0">
                    <a:pos x="48" y="96"/>
                  </a:cxn>
                  <a:cxn ang="0">
                    <a:pos x="192" y="0"/>
                  </a:cxn>
                </a:cxnLst>
                <a:rect l="0" t="0" r="r" b="b"/>
                <a:pathLst>
                  <a:path w="192" h="240">
                    <a:moveTo>
                      <a:pt x="0" y="240"/>
                    </a:moveTo>
                    <a:cubicBezTo>
                      <a:pt x="8" y="188"/>
                      <a:pt x="16" y="136"/>
                      <a:pt x="48" y="96"/>
                    </a:cubicBezTo>
                    <a:cubicBezTo>
                      <a:pt x="80" y="56"/>
                      <a:pt x="168" y="16"/>
                      <a:pt x="192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" name="Text Box 145"/>
              <p:cNvSpPr txBox="1">
                <a:spLocks noChangeArrowheads="1"/>
              </p:cNvSpPr>
              <p:nvPr/>
            </p:nvSpPr>
            <p:spPr bwMode="auto">
              <a:xfrm>
                <a:off x="6248110" y="6112773"/>
                <a:ext cx="677863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Me</a:t>
                </a:r>
                <a:r>
                  <a:rPr lang="en-US" sz="1800" baseline="30000">
                    <a:latin typeface="Book Antiqua" charset="0"/>
                  </a:rPr>
                  <a:t>2+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92" name="Text Box 146"/>
              <p:cNvSpPr txBox="1">
                <a:spLocks noChangeArrowheads="1"/>
              </p:cNvSpPr>
              <p:nvPr/>
            </p:nvSpPr>
            <p:spPr bwMode="auto">
              <a:xfrm>
                <a:off x="7314910" y="5503173"/>
                <a:ext cx="63023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 dirty="0" err="1">
                    <a:latin typeface="Book Antiqua" charset="0"/>
                  </a:rPr>
                  <a:t>MeS</a:t>
                </a:r>
                <a:endParaRPr lang="en-US" sz="1800" dirty="0">
                  <a:latin typeface="Book Antiqua" charset="0"/>
                </a:endParaRPr>
              </a:p>
            </p:txBody>
          </p:sp>
        </p:grpSp>
        <p:sp>
          <p:nvSpPr>
            <p:cNvPr id="224" name="Freeform 98"/>
            <p:cNvSpPr>
              <a:spLocks/>
            </p:cNvSpPr>
            <p:nvPr/>
          </p:nvSpPr>
          <p:spPr bwMode="auto">
            <a:xfrm>
              <a:off x="6100473" y="2851238"/>
              <a:ext cx="533400" cy="520700"/>
            </a:xfrm>
            <a:custGeom>
              <a:avLst/>
              <a:gdLst/>
              <a:ahLst/>
              <a:cxnLst>
                <a:cxn ang="0">
                  <a:pos x="0" y="240"/>
                </a:cxn>
                <a:cxn ang="0">
                  <a:pos x="288" y="288"/>
                </a:cxn>
                <a:cxn ang="0">
                  <a:pos x="288" y="0"/>
                </a:cxn>
              </a:cxnLst>
              <a:rect l="0" t="0" r="r" b="b"/>
              <a:pathLst>
                <a:path w="336" h="328">
                  <a:moveTo>
                    <a:pt x="0" y="240"/>
                  </a:moveTo>
                  <a:cubicBezTo>
                    <a:pt x="120" y="284"/>
                    <a:pt x="240" y="328"/>
                    <a:pt x="288" y="288"/>
                  </a:cubicBezTo>
                  <a:cubicBezTo>
                    <a:pt x="336" y="248"/>
                    <a:pt x="288" y="48"/>
                    <a:pt x="288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Text Box 99"/>
            <p:cNvSpPr txBox="1">
              <a:spLocks noChangeArrowheads="1"/>
            </p:cNvSpPr>
            <p:nvPr/>
          </p:nvSpPr>
          <p:spPr bwMode="auto">
            <a:xfrm>
              <a:off x="5186073" y="2990938"/>
              <a:ext cx="995363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latin typeface="Book Antiqua" charset="0"/>
                </a:rPr>
                <a:t>C</a:t>
              </a:r>
              <a:r>
                <a:rPr lang="en-US" sz="1800" baseline="-25000">
                  <a:latin typeface="Book Antiqua" charset="0"/>
                </a:rPr>
                <a:t>2</a:t>
              </a:r>
              <a:r>
                <a:rPr lang="en-US" sz="1800">
                  <a:latin typeface="Book Antiqua" charset="0"/>
                </a:rPr>
                <a:t>H</a:t>
              </a:r>
              <a:r>
                <a:rPr lang="en-US" sz="1800" baseline="-25000">
                  <a:latin typeface="Book Antiqua" charset="0"/>
                </a:rPr>
                <a:t>3</a:t>
              </a:r>
              <a:r>
                <a:rPr lang="en-US" sz="1800">
                  <a:latin typeface="Book Antiqua" charset="0"/>
                </a:rPr>
                <a:t>O</a:t>
              </a:r>
              <a:r>
                <a:rPr lang="en-US" sz="1800" baseline="-25000">
                  <a:latin typeface="Book Antiqua" charset="0"/>
                </a:rPr>
                <a:t>2</a:t>
              </a:r>
              <a:r>
                <a:rPr lang="en-US" sz="1800" baseline="30000">
                  <a:latin typeface="Book Antiqua" charset="0"/>
                </a:rPr>
                <a:t>-</a:t>
              </a:r>
              <a:endParaRPr lang="en-US" sz="1800">
                <a:latin typeface="Book Antiqua" charset="0"/>
              </a:endParaRPr>
            </a:p>
          </p:txBody>
        </p:sp>
        <p:sp>
          <p:nvSpPr>
            <p:cNvPr id="226" name="Text Box 100"/>
            <p:cNvSpPr txBox="1">
              <a:spLocks noChangeArrowheads="1"/>
            </p:cNvSpPr>
            <p:nvPr/>
          </p:nvSpPr>
          <p:spPr bwMode="auto">
            <a:xfrm>
              <a:off x="6087773" y="2508338"/>
              <a:ext cx="601663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latin typeface="Book Antiqua" charset="0"/>
                </a:rPr>
                <a:t>CO</a:t>
              </a:r>
              <a:r>
                <a:rPr lang="en-US" sz="1800" baseline="-25000">
                  <a:latin typeface="Book Antiqua" charset="0"/>
                </a:rPr>
                <a:t>2</a:t>
              </a:r>
              <a:endParaRPr lang="en-US" sz="1800">
                <a:latin typeface="Book Antiqua" charset="0"/>
              </a:endParaRPr>
            </a:p>
          </p:txBody>
        </p:sp>
      </p:grpSp>
      <p:grpSp>
        <p:nvGrpSpPr>
          <p:cNvPr id="17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22" name="TextBox 221"/>
          <p:cNvSpPr txBox="1"/>
          <p:nvPr/>
        </p:nvSpPr>
        <p:spPr>
          <a:xfrm>
            <a:off x="406400" y="1878596"/>
            <a:ext cx="366144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Information about the community that we can glean from </a:t>
            </a:r>
            <a:r>
              <a:rPr lang="en-US" dirty="0" err="1" smtClean="0"/>
              <a:t>metagenomic</a:t>
            </a:r>
            <a:r>
              <a:rPr lang="en-US" dirty="0" smtClean="0"/>
              <a:t> sequencing</a:t>
            </a:r>
          </a:p>
          <a:p>
            <a:endParaRPr lang="en-US" dirty="0" smtClean="0"/>
          </a:p>
          <a:p>
            <a:pPr>
              <a:buFont typeface="Arial"/>
              <a:buChar char="•"/>
            </a:pPr>
            <a:r>
              <a:rPr lang="en-US" dirty="0" smtClean="0"/>
              <a:t>A certain number of </a:t>
            </a:r>
            <a:r>
              <a:rPr lang="en-US" dirty="0" err="1" smtClean="0"/>
              <a:t>OTUs</a:t>
            </a:r>
            <a:r>
              <a:rPr lang="en-US" i="1" dirty="0" smtClean="0"/>
              <a:t>- </a:t>
            </a:r>
            <a:r>
              <a:rPr lang="en-US" b="1" i="1" dirty="0" smtClean="0"/>
              <a:t>richness</a:t>
            </a:r>
          </a:p>
          <a:p>
            <a:pPr>
              <a:buFont typeface="Arial"/>
              <a:buChar char="•"/>
            </a:pPr>
            <a:endParaRPr lang="en-US" b="1" i="1" dirty="0" smtClean="0"/>
          </a:p>
          <a:p>
            <a:pPr>
              <a:buFont typeface="Arial"/>
              <a:buChar char="•"/>
            </a:pPr>
            <a:r>
              <a:rPr lang="en-US" dirty="0" smtClean="0"/>
              <a:t>Each OTU is present in a certain abundance- collectively, </a:t>
            </a:r>
            <a:r>
              <a:rPr lang="en-US" b="1" i="1" dirty="0" smtClean="0"/>
              <a:t>evenness</a:t>
            </a:r>
          </a:p>
          <a:p>
            <a:pPr>
              <a:buFont typeface="Arial"/>
              <a:buChar char="•"/>
            </a:pPr>
            <a:endParaRPr lang="en-US" b="1" i="1" dirty="0" smtClean="0"/>
          </a:p>
          <a:p>
            <a:pPr>
              <a:buFont typeface="Arial"/>
              <a:buChar char="•"/>
            </a:pPr>
            <a:r>
              <a:rPr lang="en-US" dirty="0" smtClean="0"/>
              <a:t>Each OTU has a taxonomic assignment- </a:t>
            </a:r>
            <a:r>
              <a:rPr lang="en-US" b="1" i="1" dirty="0" smtClean="0"/>
              <a:t>composition</a:t>
            </a:r>
          </a:p>
          <a:p>
            <a:pPr>
              <a:buFont typeface="Arial"/>
              <a:buChar char="•"/>
            </a:pPr>
            <a:endParaRPr lang="en-US" b="1" i="1" dirty="0"/>
          </a:p>
          <a:p>
            <a:pPr>
              <a:buFont typeface="Arial"/>
              <a:buChar char="•"/>
            </a:pPr>
            <a:r>
              <a:rPr lang="en-US" b="1" i="1" dirty="0" smtClean="0"/>
              <a:t>Phylogenetic breadth </a:t>
            </a:r>
            <a:r>
              <a:rPr lang="en-US" dirty="0" smtClean="0"/>
              <a:t>- how related are the lineages represented in the community?</a:t>
            </a:r>
            <a:endParaRPr lang="en-US" b="1" dirty="0" smtClean="0"/>
          </a:p>
        </p:txBody>
      </p:sp>
      <p:sp>
        <p:nvSpPr>
          <p:cNvPr id="179" name="Slide Number Placeholder 17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995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Richness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1405466" y="1461448"/>
            <a:ext cx="2819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Richness</a:t>
            </a:r>
            <a:r>
              <a:rPr lang="en-US" dirty="0" smtClean="0"/>
              <a:t>:  How many </a:t>
            </a:r>
            <a:r>
              <a:rPr lang="en-US" dirty="0" err="1" smtClean="0"/>
              <a:t>OTUs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180" name="Freeform 113"/>
          <p:cNvSpPr>
            <a:spLocks/>
          </p:cNvSpPr>
          <p:nvPr/>
        </p:nvSpPr>
        <p:spPr bwMode="auto">
          <a:xfrm rot="17481161">
            <a:off x="509066" y="2371781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81" name="Group 148"/>
          <p:cNvGrpSpPr>
            <a:grpSpLocks/>
          </p:cNvGrpSpPr>
          <p:nvPr/>
        </p:nvGrpSpPr>
        <p:grpSpPr bwMode="auto">
          <a:xfrm rot="3418065">
            <a:off x="536054" y="3093851"/>
            <a:ext cx="171450" cy="304800"/>
            <a:chOff x="4440" y="2520"/>
            <a:chExt cx="108" cy="192"/>
          </a:xfrm>
        </p:grpSpPr>
        <p:sp>
          <p:nvSpPr>
            <p:cNvPr id="182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Oval 68"/>
          <p:cNvSpPr>
            <a:spLocks noChangeArrowheads="1"/>
          </p:cNvSpPr>
          <p:nvPr/>
        </p:nvSpPr>
        <p:spPr bwMode="auto">
          <a:xfrm>
            <a:off x="576535" y="36025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Freeform 17"/>
          <p:cNvSpPr>
            <a:spLocks/>
          </p:cNvSpPr>
          <p:nvPr/>
        </p:nvSpPr>
        <p:spPr bwMode="auto">
          <a:xfrm rot="3533757">
            <a:off x="388417" y="2770916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03" name="Group 39"/>
          <p:cNvGrpSpPr>
            <a:grpSpLocks/>
          </p:cNvGrpSpPr>
          <p:nvPr/>
        </p:nvGrpSpPr>
        <p:grpSpPr bwMode="auto">
          <a:xfrm>
            <a:off x="464617" y="4473818"/>
            <a:ext cx="314325" cy="115888"/>
            <a:chOff x="3480" y="3456"/>
            <a:chExt cx="168" cy="48"/>
          </a:xfrm>
        </p:grpSpPr>
        <p:sp>
          <p:nvSpPr>
            <p:cNvPr id="204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6" name="Oval 13"/>
          <p:cNvSpPr>
            <a:spLocks noChangeArrowheads="1"/>
          </p:cNvSpPr>
          <p:nvPr/>
        </p:nvSpPr>
        <p:spPr bwMode="auto">
          <a:xfrm rot="1102600">
            <a:off x="532085" y="3922283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Oval 83"/>
          <p:cNvSpPr>
            <a:spLocks noChangeArrowheads="1"/>
          </p:cNvSpPr>
          <p:nvPr/>
        </p:nvSpPr>
        <p:spPr bwMode="auto">
          <a:xfrm>
            <a:off x="567804" y="5469610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208" name="Oval 26"/>
          <p:cNvSpPr>
            <a:spLocks noChangeArrowheads="1"/>
          </p:cNvSpPr>
          <p:nvPr/>
        </p:nvSpPr>
        <p:spPr bwMode="auto">
          <a:xfrm rot="2539288">
            <a:off x="486842" y="5149850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1" name="Freeform 21"/>
          <p:cNvSpPr>
            <a:spLocks/>
          </p:cNvSpPr>
          <p:nvPr/>
        </p:nvSpPr>
        <p:spPr bwMode="auto">
          <a:xfrm>
            <a:off x="559867" y="5781432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3" name="Freeform 90"/>
          <p:cNvSpPr>
            <a:spLocks/>
          </p:cNvSpPr>
          <p:nvPr/>
        </p:nvSpPr>
        <p:spPr bwMode="auto">
          <a:xfrm>
            <a:off x="441598" y="479357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4" name="TextBox 273"/>
          <p:cNvSpPr txBox="1"/>
          <p:nvPr/>
        </p:nvSpPr>
        <p:spPr>
          <a:xfrm>
            <a:off x="1405466" y="3886836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Richness = 11 </a:t>
            </a:r>
            <a:r>
              <a:rPr lang="en-US" dirty="0" err="1" smtClean="0"/>
              <a:t>OTUs</a:t>
            </a:r>
            <a:endParaRPr lang="en-US" dirty="0"/>
          </a:p>
        </p:txBody>
      </p:sp>
      <p:sp>
        <p:nvSpPr>
          <p:cNvPr id="277" name="Oval 19"/>
          <p:cNvSpPr>
            <a:spLocks noChangeArrowheads="1"/>
          </p:cNvSpPr>
          <p:nvPr/>
        </p:nvSpPr>
        <p:spPr bwMode="auto">
          <a:xfrm rot="5166377">
            <a:off x="505892" y="6188508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8" name="TextBox 277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154" name="Slide Number Placeholder 15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93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8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1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4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 animBg="1"/>
      <p:bldP spid="201" grpId="0" animBg="1"/>
      <p:bldP spid="202" grpId="0" animBg="1"/>
      <p:bldP spid="206" grpId="0" animBg="1"/>
      <p:bldP spid="207" grpId="0" animBg="1"/>
      <p:bldP spid="208" grpId="0" animBg="1"/>
      <p:bldP spid="221" grpId="0" animBg="1"/>
      <p:bldP spid="273" grpId="0" animBg="1"/>
      <p:bldP spid="274" grpId="0"/>
      <p:bldP spid="27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Evenness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6614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Evenness</a:t>
            </a:r>
            <a:r>
              <a:rPr lang="en-US" dirty="0" smtClean="0"/>
              <a:t>: What is the distribution of abundances in the community? </a:t>
            </a:r>
            <a:endParaRPr lang="en-US" dirty="0"/>
          </a:p>
        </p:txBody>
      </p:sp>
      <p:sp>
        <p:nvSpPr>
          <p:cNvPr id="180" name="Freeform 113"/>
          <p:cNvSpPr>
            <a:spLocks/>
          </p:cNvSpPr>
          <p:nvPr/>
        </p:nvSpPr>
        <p:spPr bwMode="auto">
          <a:xfrm rot="17481161">
            <a:off x="509066" y="2371781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3" name="Group 148"/>
          <p:cNvGrpSpPr>
            <a:grpSpLocks/>
          </p:cNvGrpSpPr>
          <p:nvPr/>
        </p:nvGrpSpPr>
        <p:grpSpPr bwMode="auto">
          <a:xfrm rot="3418065">
            <a:off x="536054" y="3105194"/>
            <a:ext cx="171450" cy="304800"/>
            <a:chOff x="4440" y="2520"/>
            <a:chExt cx="108" cy="192"/>
          </a:xfrm>
        </p:grpSpPr>
        <p:sp>
          <p:nvSpPr>
            <p:cNvPr id="182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Oval 68"/>
          <p:cNvSpPr>
            <a:spLocks noChangeArrowheads="1"/>
          </p:cNvSpPr>
          <p:nvPr/>
        </p:nvSpPr>
        <p:spPr bwMode="auto">
          <a:xfrm>
            <a:off x="576535" y="3571670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Freeform 17"/>
          <p:cNvSpPr>
            <a:spLocks/>
          </p:cNvSpPr>
          <p:nvPr/>
        </p:nvSpPr>
        <p:spPr bwMode="auto">
          <a:xfrm rot="3533757">
            <a:off x="388417" y="2778828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4" name="Group 39"/>
          <p:cNvGrpSpPr>
            <a:grpSpLocks/>
          </p:cNvGrpSpPr>
          <p:nvPr/>
        </p:nvGrpSpPr>
        <p:grpSpPr bwMode="auto">
          <a:xfrm>
            <a:off x="464617" y="4347898"/>
            <a:ext cx="314325" cy="115888"/>
            <a:chOff x="3480" y="3456"/>
            <a:chExt cx="168" cy="48"/>
          </a:xfrm>
        </p:grpSpPr>
        <p:sp>
          <p:nvSpPr>
            <p:cNvPr id="204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6" name="Oval 13"/>
          <p:cNvSpPr>
            <a:spLocks noChangeArrowheads="1"/>
          </p:cNvSpPr>
          <p:nvPr/>
        </p:nvSpPr>
        <p:spPr bwMode="auto">
          <a:xfrm rot="1102600">
            <a:off x="532085" y="3892528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Oval 83"/>
          <p:cNvSpPr>
            <a:spLocks noChangeArrowheads="1"/>
          </p:cNvSpPr>
          <p:nvPr/>
        </p:nvSpPr>
        <p:spPr bwMode="auto">
          <a:xfrm>
            <a:off x="567804" y="5435739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208" name="Oval 26"/>
          <p:cNvSpPr>
            <a:spLocks noChangeArrowheads="1"/>
          </p:cNvSpPr>
          <p:nvPr/>
        </p:nvSpPr>
        <p:spPr bwMode="auto">
          <a:xfrm rot="2539288">
            <a:off x="486842" y="5102407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1" name="Freeform 21"/>
          <p:cNvSpPr>
            <a:spLocks/>
          </p:cNvSpPr>
          <p:nvPr/>
        </p:nvSpPr>
        <p:spPr bwMode="auto">
          <a:xfrm>
            <a:off x="559867" y="5760134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8" name="Oval 19"/>
          <p:cNvSpPr>
            <a:spLocks noChangeArrowheads="1"/>
          </p:cNvSpPr>
          <p:nvPr/>
        </p:nvSpPr>
        <p:spPr bwMode="auto">
          <a:xfrm rot="5166377">
            <a:off x="505892" y="6188508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3" name="Freeform 90"/>
          <p:cNvSpPr>
            <a:spLocks/>
          </p:cNvSpPr>
          <p:nvPr/>
        </p:nvSpPr>
        <p:spPr bwMode="auto">
          <a:xfrm>
            <a:off x="441598" y="4697087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73" name="Group 172"/>
          <p:cNvGrpSpPr/>
          <p:nvPr/>
        </p:nvGrpSpPr>
        <p:grpSpPr>
          <a:xfrm>
            <a:off x="1808696" y="2328888"/>
            <a:ext cx="418654" cy="4089530"/>
            <a:chOff x="1808696" y="2328888"/>
            <a:chExt cx="418654" cy="4089530"/>
          </a:xfrm>
        </p:grpSpPr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</a:t>
              </a:r>
              <a:endParaRPr lang="en-US" dirty="0"/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4751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  <a:p>
            <a:r>
              <a:rPr lang="en-US" dirty="0" smtClean="0"/>
              <a:t>No. </a:t>
            </a:r>
            <a:r>
              <a:rPr lang="en-US" dirty="0" err="1" smtClean="0"/>
              <a:t>seq</a:t>
            </a:r>
            <a:r>
              <a:rPr lang="en-US" dirty="0" smtClean="0"/>
              <a:t>, no. individuals (e.g., FISH), biomass, etc.</a:t>
            </a:r>
            <a:endParaRPr lang="en-US" dirty="0"/>
          </a:p>
        </p:txBody>
      </p:sp>
      <p:sp>
        <p:nvSpPr>
          <p:cNvPr id="154" name="Slide Number Placeholder 15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939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Evenness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6614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Evenness</a:t>
            </a:r>
            <a:r>
              <a:rPr lang="en-US" dirty="0" smtClean="0"/>
              <a:t>: What is the distribution of abundances in the community? </a:t>
            </a:r>
            <a:endParaRPr lang="en-US" dirty="0"/>
          </a:p>
        </p:txBody>
      </p:sp>
      <p:grpSp>
        <p:nvGrpSpPr>
          <p:cNvPr id="154" name="Group 153"/>
          <p:cNvGrpSpPr/>
          <p:nvPr/>
        </p:nvGrpSpPr>
        <p:grpSpPr>
          <a:xfrm>
            <a:off x="546164" y="2930856"/>
            <a:ext cx="1703203" cy="369332"/>
            <a:chOff x="524147" y="2328888"/>
            <a:chExt cx="1703203" cy="369332"/>
          </a:xfrm>
        </p:grpSpPr>
        <p:sp>
          <p:nvSpPr>
            <p:cNvPr id="180" name="Freeform 113"/>
            <p:cNvSpPr>
              <a:spLocks/>
            </p:cNvSpPr>
            <p:nvPr/>
          </p:nvSpPr>
          <p:spPr bwMode="auto">
            <a:xfrm rot="17481161">
              <a:off x="509066" y="2371781"/>
              <a:ext cx="225426" cy="195263"/>
            </a:xfrm>
            <a:custGeom>
              <a:avLst/>
              <a:gdLst/>
              <a:ahLst/>
              <a:cxnLst>
                <a:cxn ang="0">
                  <a:pos x="8" y="107"/>
                </a:cxn>
                <a:cxn ang="0">
                  <a:pos x="0" y="80"/>
                </a:cxn>
                <a:cxn ang="0">
                  <a:pos x="61" y="0"/>
                </a:cxn>
                <a:cxn ang="0">
                  <a:pos x="133" y="27"/>
                </a:cxn>
                <a:cxn ang="0">
                  <a:pos x="77" y="45"/>
                </a:cxn>
                <a:cxn ang="0">
                  <a:pos x="45" y="56"/>
                </a:cxn>
                <a:cxn ang="0">
                  <a:pos x="37" y="80"/>
                </a:cxn>
                <a:cxn ang="0">
                  <a:pos x="32" y="123"/>
                </a:cxn>
                <a:cxn ang="0">
                  <a:pos x="10" y="115"/>
                </a:cxn>
                <a:cxn ang="0">
                  <a:pos x="8" y="107"/>
                </a:cxn>
              </a:cxnLst>
              <a:rect l="0" t="0" r="r" b="b"/>
              <a:pathLst>
                <a:path w="142" h="123">
                  <a:moveTo>
                    <a:pt x="8" y="107"/>
                  </a:moveTo>
                  <a:cubicBezTo>
                    <a:pt x="5" y="97"/>
                    <a:pt x="2" y="89"/>
                    <a:pt x="0" y="80"/>
                  </a:cubicBezTo>
                  <a:cubicBezTo>
                    <a:pt x="4" y="33"/>
                    <a:pt x="17" y="16"/>
                    <a:pt x="61" y="0"/>
                  </a:cubicBezTo>
                  <a:cubicBezTo>
                    <a:pt x="87" y="2"/>
                    <a:pt x="115" y="5"/>
                    <a:pt x="133" y="27"/>
                  </a:cubicBezTo>
                  <a:cubicBezTo>
                    <a:pt x="142" y="52"/>
                    <a:pt x="82" y="44"/>
                    <a:pt x="77" y="45"/>
                  </a:cubicBezTo>
                  <a:cubicBezTo>
                    <a:pt x="66" y="49"/>
                    <a:pt x="55" y="52"/>
                    <a:pt x="45" y="56"/>
                  </a:cubicBezTo>
                  <a:cubicBezTo>
                    <a:pt x="42" y="63"/>
                    <a:pt x="39" y="72"/>
                    <a:pt x="37" y="80"/>
                  </a:cubicBezTo>
                  <a:cubicBezTo>
                    <a:pt x="40" y="95"/>
                    <a:pt x="42" y="110"/>
                    <a:pt x="32" y="123"/>
                  </a:cubicBezTo>
                  <a:cubicBezTo>
                    <a:pt x="26" y="121"/>
                    <a:pt x="14" y="120"/>
                    <a:pt x="10" y="115"/>
                  </a:cubicBezTo>
                  <a:cubicBezTo>
                    <a:pt x="8" y="112"/>
                    <a:pt x="8" y="107"/>
                    <a:pt x="8" y="107"/>
                  </a:cubicBezTo>
                  <a:close/>
                </a:path>
              </a:pathLst>
            </a:custGeom>
            <a:solidFill>
              <a:srgbClr val="EC8810"/>
            </a:solidFill>
            <a:ln w="9525">
              <a:solidFill>
                <a:srgbClr val="EC881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</p:grpSp>
      <p:grpSp>
        <p:nvGrpSpPr>
          <p:cNvPr id="173" name="Group 172"/>
          <p:cNvGrpSpPr/>
          <p:nvPr/>
        </p:nvGrpSpPr>
        <p:grpSpPr>
          <a:xfrm>
            <a:off x="584265" y="6186100"/>
            <a:ext cx="1665102" cy="466725"/>
            <a:chOff x="562248" y="2604997"/>
            <a:chExt cx="1665102" cy="466725"/>
          </a:xfrm>
        </p:grpSpPr>
        <p:sp>
          <p:nvSpPr>
            <p:cNvPr id="202" name="Freeform 17"/>
            <p:cNvSpPr>
              <a:spLocks/>
            </p:cNvSpPr>
            <p:nvPr/>
          </p:nvSpPr>
          <p:spPr bwMode="auto">
            <a:xfrm rot="3533757">
              <a:off x="388417" y="2778828"/>
              <a:ext cx="466725" cy="119063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grpSp>
        <p:nvGrpSpPr>
          <p:cNvPr id="174" name="Group 173"/>
          <p:cNvGrpSpPr/>
          <p:nvPr/>
        </p:nvGrpSpPr>
        <p:grpSpPr>
          <a:xfrm>
            <a:off x="491396" y="4151571"/>
            <a:ext cx="1757971" cy="369332"/>
            <a:chOff x="469379" y="3072928"/>
            <a:chExt cx="1757971" cy="369332"/>
          </a:xfrm>
        </p:grpSpPr>
        <p:grpSp>
          <p:nvGrpSpPr>
            <p:cNvPr id="13" name="Group 148"/>
            <p:cNvGrpSpPr>
              <a:grpSpLocks/>
            </p:cNvGrpSpPr>
            <p:nvPr/>
          </p:nvGrpSpPr>
          <p:grpSpPr bwMode="auto">
            <a:xfrm rot="3418065">
              <a:off x="536054" y="3105194"/>
              <a:ext cx="171450" cy="304800"/>
              <a:chOff x="4440" y="2520"/>
              <a:chExt cx="108" cy="192"/>
            </a:xfrm>
          </p:grpSpPr>
          <p:sp>
            <p:nvSpPr>
              <p:cNvPr id="182" name="Oval 149"/>
              <p:cNvSpPr>
                <a:spLocks noChangeArrowheads="1"/>
              </p:cNvSpPr>
              <p:nvPr/>
            </p:nvSpPr>
            <p:spPr bwMode="auto">
              <a:xfrm rot="5166377">
                <a:off x="4420" y="2588"/>
                <a:ext cx="146" cy="57"/>
              </a:xfrm>
              <a:prstGeom prst="ellipse">
                <a:avLst/>
              </a:pr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0"/>
              <p:cNvSpPr>
                <a:spLocks/>
              </p:cNvSpPr>
              <p:nvPr/>
            </p:nvSpPr>
            <p:spPr bwMode="auto">
              <a:xfrm>
                <a:off x="4472" y="2520"/>
                <a:ext cx="8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32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cubicBezTo>
                      <a:pt x="8" y="26"/>
                      <a:pt x="8" y="15"/>
                      <a:pt x="8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1"/>
              <p:cNvSpPr>
                <a:spLocks/>
              </p:cNvSpPr>
              <p:nvPr/>
            </p:nvSpPr>
            <p:spPr bwMode="auto">
              <a:xfrm>
                <a:off x="4504" y="2532"/>
                <a:ext cx="12" cy="32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12" y="0"/>
                  </a:cxn>
                </a:cxnLst>
                <a:rect l="0" t="0" r="r" b="b"/>
                <a:pathLst>
                  <a:path w="12" h="32">
                    <a:moveTo>
                      <a:pt x="0" y="32"/>
                    </a:moveTo>
                    <a:cubicBezTo>
                      <a:pt x="8" y="5"/>
                      <a:pt x="4" y="15"/>
                      <a:pt x="12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52"/>
              <p:cNvSpPr>
                <a:spLocks/>
              </p:cNvSpPr>
              <p:nvPr/>
            </p:nvSpPr>
            <p:spPr bwMode="auto">
              <a:xfrm>
                <a:off x="4504" y="2580"/>
                <a:ext cx="44" cy="19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32" y="4"/>
                  </a:cxn>
                  <a:cxn ang="0">
                    <a:pos x="44" y="0"/>
                  </a:cxn>
                </a:cxnLst>
                <a:rect l="0" t="0" r="r" b="b"/>
                <a:pathLst>
                  <a:path w="44" h="19">
                    <a:moveTo>
                      <a:pt x="8" y="16"/>
                    </a:moveTo>
                    <a:cubicBezTo>
                      <a:pt x="38" y="5"/>
                      <a:pt x="0" y="19"/>
                      <a:pt x="32" y="4"/>
                    </a:cubicBezTo>
                    <a:cubicBezTo>
                      <a:pt x="35" y="2"/>
                      <a:pt x="44" y="0"/>
                      <a:pt x="44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53"/>
              <p:cNvSpPr>
                <a:spLocks/>
              </p:cNvSpPr>
              <p:nvPr/>
            </p:nvSpPr>
            <p:spPr bwMode="auto">
              <a:xfrm>
                <a:off x="4512" y="2632"/>
                <a:ext cx="28" cy="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" y="8"/>
                  </a:cxn>
                </a:cxnLst>
                <a:rect l="0" t="0" r="r" b="b"/>
                <a:pathLst>
                  <a:path w="28" h="8">
                    <a:moveTo>
                      <a:pt x="0" y="0"/>
                    </a:moveTo>
                    <a:cubicBezTo>
                      <a:pt x="25" y="8"/>
                      <a:pt x="15" y="8"/>
                      <a:pt x="28" y="8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54"/>
              <p:cNvSpPr>
                <a:spLocks/>
              </p:cNvSpPr>
              <p:nvPr/>
            </p:nvSpPr>
            <p:spPr bwMode="auto">
              <a:xfrm>
                <a:off x="4508" y="2668"/>
                <a:ext cx="20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0" y="32"/>
                  </a:cxn>
                </a:cxnLst>
                <a:rect l="0" t="0" r="r" b="b"/>
                <a:pathLst>
                  <a:path w="20" h="32">
                    <a:moveTo>
                      <a:pt x="0" y="0"/>
                    </a:moveTo>
                    <a:cubicBezTo>
                      <a:pt x="4" y="13"/>
                      <a:pt x="13" y="19"/>
                      <a:pt x="20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55"/>
              <p:cNvSpPr>
                <a:spLocks/>
              </p:cNvSpPr>
              <p:nvPr/>
            </p:nvSpPr>
            <p:spPr bwMode="auto">
              <a:xfrm>
                <a:off x="4476" y="2676"/>
                <a:ext cx="20" cy="36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6"/>
                  </a:cxn>
                </a:cxnLst>
                <a:rect l="0" t="0" r="r" b="b"/>
                <a:pathLst>
                  <a:path w="20" h="36">
                    <a:moveTo>
                      <a:pt x="20" y="0"/>
                    </a:moveTo>
                    <a:cubicBezTo>
                      <a:pt x="15" y="13"/>
                      <a:pt x="0" y="36"/>
                      <a:pt x="0" y="36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56"/>
              <p:cNvSpPr>
                <a:spLocks/>
              </p:cNvSpPr>
              <p:nvPr/>
            </p:nvSpPr>
            <p:spPr bwMode="auto">
              <a:xfrm>
                <a:off x="4444" y="2664"/>
                <a:ext cx="36" cy="1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2" y="8"/>
                  </a:cxn>
                  <a:cxn ang="0">
                    <a:pos x="0" y="12"/>
                  </a:cxn>
                </a:cxnLst>
                <a:rect l="0" t="0" r="r" b="b"/>
                <a:pathLst>
                  <a:path w="36" h="12">
                    <a:moveTo>
                      <a:pt x="36" y="0"/>
                    </a:moveTo>
                    <a:cubicBezTo>
                      <a:pt x="28" y="2"/>
                      <a:pt x="20" y="5"/>
                      <a:pt x="12" y="8"/>
                    </a:cubicBezTo>
                    <a:cubicBezTo>
                      <a:pt x="8" y="9"/>
                      <a:pt x="0" y="12"/>
                      <a:pt x="0" y="1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57"/>
              <p:cNvSpPr>
                <a:spLocks/>
              </p:cNvSpPr>
              <p:nvPr/>
            </p:nvSpPr>
            <p:spPr bwMode="auto">
              <a:xfrm>
                <a:off x="4440" y="2632"/>
                <a:ext cx="28" cy="1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0" y="0"/>
                  </a:cxn>
                </a:cxnLst>
                <a:rect l="0" t="0" r="r" b="b"/>
                <a:pathLst>
                  <a:path w="28" h="12">
                    <a:moveTo>
                      <a:pt x="28" y="12"/>
                    </a:moveTo>
                    <a:cubicBezTo>
                      <a:pt x="2" y="3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58"/>
              <p:cNvSpPr>
                <a:spLocks/>
              </p:cNvSpPr>
              <p:nvPr/>
            </p:nvSpPr>
            <p:spPr bwMode="auto">
              <a:xfrm>
                <a:off x="4440" y="2592"/>
                <a:ext cx="28" cy="8"/>
              </a:xfrm>
              <a:custGeom>
                <a:avLst/>
                <a:gdLst/>
                <a:ahLst/>
                <a:cxnLst>
                  <a:cxn ang="0">
                    <a:pos x="28" y="8"/>
                  </a:cxn>
                  <a:cxn ang="0">
                    <a:pos x="12" y="4"/>
                  </a:cxn>
                  <a:cxn ang="0">
                    <a:pos x="0" y="0"/>
                  </a:cxn>
                </a:cxnLst>
                <a:rect l="0" t="0" r="r" b="b"/>
                <a:pathLst>
                  <a:path w="28" h="8">
                    <a:moveTo>
                      <a:pt x="28" y="8"/>
                    </a:moveTo>
                    <a:cubicBezTo>
                      <a:pt x="22" y="6"/>
                      <a:pt x="17" y="5"/>
                      <a:pt x="12" y="4"/>
                    </a:cubicBezTo>
                    <a:cubicBezTo>
                      <a:pt x="7" y="2"/>
                      <a:pt x="0" y="0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59"/>
              <p:cNvSpPr>
                <a:spLocks/>
              </p:cNvSpPr>
              <p:nvPr/>
            </p:nvSpPr>
            <p:spPr bwMode="auto">
              <a:xfrm>
                <a:off x="4448" y="2556"/>
                <a:ext cx="24" cy="24"/>
              </a:xfrm>
              <a:custGeom>
                <a:avLst/>
                <a:gdLst/>
                <a:ahLst/>
                <a:cxnLst>
                  <a:cxn ang="0">
                    <a:pos x="24" y="24"/>
                  </a:cxn>
                  <a:cxn ang="0">
                    <a:pos x="0" y="0"/>
                  </a:cxn>
                </a:cxnLst>
                <a:rect l="0" t="0" r="r" b="b"/>
                <a:pathLst>
                  <a:path w="24" h="24">
                    <a:moveTo>
                      <a:pt x="24" y="24"/>
                    </a:moveTo>
                    <a:cubicBezTo>
                      <a:pt x="16" y="12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</p:grpSp>
      <p:grpSp>
        <p:nvGrpSpPr>
          <p:cNvPr id="175" name="Group 174"/>
          <p:cNvGrpSpPr/>
          <p:nvPr/>
        </p:nvGrpSpPr>
        <p:grpSpPr>
          <a:xfrm>
            <a:off x="598552" y="2523951"/>
            <a:ext cx="1650815" cy="369332"/>
            <a:chOff x="576535" y="3444948"/>
            <a:chExt cx="1650815" cy="369332"/>
          </a:xfrm>
        </p:grpSpPr>
        <p:sp>
          <p:nvSpPr>
            <p:cNvPr id="201" name="Oval 68"/>
            <p:cNvSpPr>
              <a:spLocks noChangeArrowheads="1"/>
            </p:cNvSpPr>
            <p:nvPr/>
          </p:nvSpPr>
          <p:spPr bwMode="auto">
            <a:xfrm>
              <a:off x="576535" y="3571670"/>
              <a:ext cx="90488" cy="115888"/>
            </a:xfrm>
            <a:prstGeom prst="ellipse">
              <a:avLst/>
            </a:prstGeom>
            <a:solidFill>
              <a:srgbClr val="D98C2E"/>
            </a:solidFill>
            <a:ln w="9525">
              <a:solidFill>
                <a:srgbClr val="D98C2E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</p:grpSp>
      <p:grpSp>
        <p:nvGrpSpPr>
          <p:cNvPr id="176" name="Group 175"/>
          <p:cNvGrpSpPr/>
          <p:nvPr/>
        </p:nvGrpSpPr>
        <p:grpSpPr>
          <a:xfrm>
            <a:off x="554102" y="5372286"/>
            <a:ext cx="1695265" cy="369332"/>
            <a:chOff x="532085" y="3881693"/>
            <a:chExt cx="1695265" cy="369332"/>
          </a:xfrm>
        </p:grpSpPr>
        <p:sp>
          <p:nvSpPr>
            <p:cNvPr id="206" name="Oval 13"/>
            <p:cNvSpPr>
              <a:spLocks noChangeArrowheads="1"/>
            </p:cNvSpPr>
            <p:nvPr/>
          </p:nvSpPr>
          <p:spPr bwMode="auto">
            <a:xfrm rot="1102600">
              <a:off x="532085" y="3892528"/>
              <a:ext cx="179388" cy="347663"/>
            </a:xfrm>
            <a:prstGeom prst="ellipse">
              <a:avLst/>
            </a:prstGeom>
            <a:solidFill>
              <a:srgbClr val="33CCFF"/>
            </a:solidFill>
            <a:ln w="952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grpSp>
        <p:nvGrpSpPr>
          <p:cNvPr id="177" name="Group 176"/>
          <p:cNvGrpSpPr/>
          <p:nvPr/>
        </p:nvGrpSpPr>
        <p:grpSpPr>
          <a:xfrm>
            <a:off x="486634" y="3337761"/>
            <a:ext cx="1762733" cy="369332"/>
            <a:chOff x="464617" y="4221176"/>
            <a:chExt cx="1762733" cy="369332"/>
          </a:xfrm>
        </p:grpSpPr>
        <p:grpSp>
          <p:nvGrpSpPr>
            <p:cNvPr id="14" name="Group 39"/>
            <p:cNvGrpSpPr>
              <a:grpSpLocks/>
            </p:cNvGrpSpPr>
            <p:nvPr/>
          </p:nvGrpSpPr>
          <p:grpSpPr bwMode="auto">
            <a:xfrm>
              <a:off x="464617" y="4347898"/>
              <a:ext cx="314325" cy="115888"/>
              <a:chOff x="3480" y="3456"/>
              <a:chExt cx="168" cy="48"/>
            </a:xfrm>
          </p:grpSpPr>
          <p:sp>
            <p:nvSpPr>
              <p:cNvPr id="204" name="Oval 40"/>
              <p:cNvSpPr>
                <a:spLocks noChangeArrowheads="1"/>
              </p:cNvSpPr>
              <p:nvPr/>
            </p:nvSpPr>
            <p:spPr bwMode="auto">
              <a:xfrm>
                <a:off x="3552" y="3456"/>
                <a:ext cx="96" cy="4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41"/>
              <p:cNvSpPr>
                <a:spLocks/>
              </p:cNvSpPr>
              <p:nvPr/>
            </p:nvSpPr>
            <p:spPr bwMode="auto">
              <a:xfrm>
                <a:off x="3480" y="3464"/>
                <a:ext cx="80" cy="28"/>
              </a:xfrm>
              <a:custGeom>
                <a:avLst/>
                <a:gdLst/>
                <a:ahLst/>
                <a:cxnLst>
                  <a:cxn ang="0">
                    <a:pos x="80" y="16"/>
                  </a:cxn>
                  <a:cxn ang="0">
                    <a:pos x="40" y="0"/>
                  </a:cxn>
                  <a:cxn ang="0">
                    <a:pos x="16" y="28"/>
                  </a:cxn>
                  <a:cxn ang="0">
                    <a:pos x="4" y="24"/>
                  </a:cxn>
                  <a:cxn ang="0">
                    <a:pos x="0" y="12"/>
                  </a:cxn>
                </a:cxnLst>
                <a:rect l="0" t="0" r="r" b="b"/>
                <a:pathLst>
                  <a:path w="80" h="28">
                    <a:moveTo>
                      <a:pt x="80" y="16"/>
                    </a:moveTo>
                    <a:cubicBezTo>
                      <a:pt x="64" y="12"/>
                      <a:pt x="54" y="4"/>
                      <a:pt x="40" y="0"/>
                    </a:cubicBezTo>
                    <a:cubicBezTo>
                      <a:pt x="30" y="14"/>
                      <a:pt x="32" y="22"/>
                      <a:pt x="16" y="28"/>
                    </a:cubicBezTo>
                    <a:cubicBezTo>
                      <a:pt x="12" y="26"/>
                      <a:pt x="6" y="26"/>
                      <a:pt x="4" y="24"/>
                    </a:cubicBezTo>
                    <a:cubicBezTo>
                      <a:pt x="1" y="21"/>
                      <a:pt x="0" y="12"/>
                      <a:pt x="0" y="12"/>
                    </a:cubicBezTo>
                  </a:path>
                </a:pathLst>
              </a:custGeom>
              <a:noFill/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</p:grpSp>
      <p:grpSp>
        <p:nvGrpSpPr>
          <p:cNvPr id="178" name="Group 177"/>
          <p:cNvGrpSpPr/>
          <p:nvPr/>
        </p:nvGrpSpPr>
        <p:grpSpPr>
          <a:xfrm>
            <a:off x="463615" y="4558476"/>
            <a:ext cx="1785752" cy="369332"/>
            <a:chOff x="441598" y="4588621"/>
            <a:chExt cx="1785752" cy="369332"/>
          </a:xfrm>
        </p:grpSpPr>
        <p:sp>
          <p:nvSpPr>
            <p:cNvPr id="273" name="Freeform 90"/>
            <p:cNvSpPr>
              <a:spLocks/>
            </p:cNvSpPr>
            <p:nvPr/>
          </p:nvSpPr>
          <p:spPr bwMode="auto">
            <a:xfrm>
              <a:off x="441598" y="4697087"/>
              <a:ext cx="360363" cy="152400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3300"/>
            </a:solidFill>
            <a:ln w="9525">
              <a:solidFill>
                <a:srgbClr val="FF33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</p:grpSp>
      <p:grpSp>
        <p:nvGrpSpPr>
          <p:cNvPr id="181" name="Group 180"/>
          <p:cNvGrpSpPr/>
          <p:nvPr/>
        </p:nvGrpSpPr>
        <p:grpSpPr>
          <a:xfrm>
            <a:off x="508859" y="2117046"/>
            <a:ext cx="1740508" cy="369332"/>
            <a:chOff x="486842" y="4975685"/>
            <a:chExt cx="1740508" cy="369332"/>
          </a:xfrm>
        </p:grpSpPr>
        <p:sp>
          <p:nvSpPr>
            <p:cNvPr id="208" name="Oval 26"/>
            <p:cNvSpPr>
              <a:spLocks noChangeArrowheads="1"/>
            </p:cNvSpPr>
            <p:nvPr/>
          </p:nvSpPr>
          <p:spPr bwMode="auto">
            <a:xfrm rot="2539288">
              <a:off x="486842" y="5102407"/>
              <a:ext cx="269875" cy="11588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</a:t>
              </a:r>
              <a:endParaRPr lang="en-US" dirty="0"/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589821" y="3744666"/>
            <a:ext cx="1659546" cy="369332"/>
            <a:chOff x="567804" y="5305048"/>
            <a:chExt cx="1659546" cy="369332"/>
          </a:xfrm>
        </p:grpSpPr>
        <p:sp>
          <p:nvSpPr>
            <p:cNvPr id="207" name="Oval 83"/>
            <p:cNvSpPr>
              <a:spLocks noChangeArrowheads="1"/>
            </p:cNvSpPr>
            <p:nvPr/>
          </p:nvSpPr>
          <p:spPr bwMode="auto">
            <a:xfrm>
              <a:off x="567804" y="5435739"/>
              <a:ext cx="107950" cy="107950"/>
            </a:xfrm>
            <a:prstGeom prst="ellipse">
              <a:avLst/>
            </a:prstGeom>
            <a:solidFill>
              <a:srgbClr val="990099"/>
            </a:solidFill>
            <a:ln w="9525">
              <a:solidFill>
                <a:srgbClr val="990099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bg1"/>
                </a:solidFill>
                <a:latin typeface="Book Antiqua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581884" y="5779191"/>
            <a:ext cx="1667483" cy="369332"/>
            <a:chOff x="559867" y="5677068"/>
            <a:chExt cx="1667483" cy="369332"/>
          </a:xfrm>
        </p:grpSpPr>
        <p:sp>
          <p:nvSpPr>
            <p:cNvPr id="221" name="Freeform 21"/>
            <p:cNvSpPr>
              <a:spLocks/>
            </p:cNvSpPr>
            <p:nvPr/>
          </p:nvSpPr>
          <p:spPr bwMode="auto">
            <a:xfrm>
              <a:off x="559867" y="5760134"/>
              <a:ext cx="123825" cy="203200"/>
            </a:xfrm>
            <a:custGeom>
              <a:avLst/>
              <a:gdLst/>
              <a:ahLst/>
              <a:cxnLst>
                <a:cxn ang="0">
                  <a:pos x="62" y="44"/>
                </a:cxn>
                <a:cxn ang="0">
                  <a:pos x="46" y="8"/>
                </a:cxn>
                <a:cxn ang="0">
                  <a:pos x="22" y="0"/>
                </a:cxn>
                <a:cxn ang="0">
                  <a:pos x="6" y="28"/>
                </a:cxn>
                <a:cxn ang="0">
                  <a:pos x="14" y="76"/>
                </a:cxn>
                <a:cxn ang="0">
                  <a:pos x="38" y="84"/>
                </a:cxn>
                <a:cxn ang="0">
                  <a:pos x="66" y="64"/>
                </a:cxn>
                <a:cxn ang="0">
                  <a:pos x="62" y="44"/>
                </a:cxn>
              </a:cxnLst>
              <a:rect l="0" t="0" r="r" b="b"/>
              <a:pathLst>
                <a:path w="66" h="84">
                  <a:moveTo>
                    <a:pt x="62" y="44"/>
                  </a:moveTo>
                  <a:cubicBezTo>
                    <a:pt x="60" y="40"/>
                    <a:pt x="54" y="13"/>
                    <a:pt x="46" y="8"/>
                  </a:cubicBezTo>
                  <a:cubicBezTo>
                    <a:pt x="38" y="3"/>
                    <a:pt x="22" y="0"/>
                    <a:pt x="22" y="0"/>
                  </a:cubicBezTo>
                  <a:cubicBezTo>
                    <a:pt x="5" y="5"/>
                    <a:pt x="0" y="10"/>
                    <a:pt x="6" y="28"/>
                  </a:cubicBezTo>
                  <a:cubicBezTo>
                    <a:pt x="7" y="44"/>
                    <a:pt x="0" y="66"/>
                    <a:pt x="14" y="76"/>
                  </a:cubicBezTo>
                  <a:cubicBezTo>
                    <a:pt x="20" y="80"/>
                    <a:pt x="38" y="84"/>
                    <a:pt x="38" y="84"/>
                  </a:cubicBezTo>
                  <a:cubicBezTo>
                    <a:pt x="65" y="74"/>
                    <a:pt x="59" y="84"/>
                    <a:pt x="66" y="64"/>
                  </a:cubicBezTo>
                  <a:cubicBezTo>
                    <a:pt x="57" y="38"/>
                    <a:pt x="52" y="34"/>
                    <a:pt x="62" y="44"/>
                  </a:cubicBez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grpSp>
        <p:nvGrpSpPr>
          <p:cNvPr id="191" name="Group 190"/>
          <p:cNvGrpSpPr/>
          <p:nvPr/>
        </p:nvGrpSpPr>
        <p:grpSpPr>
          <a:xfrm>
            <a:off x="598553" y="4965381"/>
            <a:ext cx="1650814" cy="369332"/>
            <a:chOff x="576536" y="6049086"/>
            <a:chExt cx="1650814" cy="369332"/>
          </a:xfrm>
        </p:grpSpPr>
        <p:sp>
          <p:nvSpPr>
            <p:cNvPr id="228" name="Oval 19"/>
            <p:cNvSpPr>
              <a:spLocks noChangeArrowheads="1"/>
            </p:cNvSpPr>
            <p:nvPr/>
          </p:nvSpPr>
          <p:spPr bwMode="auto">
            <a:xfrm rot="5166377">
              <a:off x="505892" y="6188508"/>
              <a:ext cx="231775" cy="90488"/>
            </a:xfrm>
            <a:prstGeom prst="ellipse">
              <a:avLst/>
            </a:prstGeom>
            <a:solidFill>
              <a:srgbClr val="8E43D9"/>
            </a:soli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818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</p:txBody>
      </p:sp>
      <p:sp>
        <p:nvSpPr>
          <p:cNvPr id="203" name="Rectangle 202"/>
          <p:cNvSpPr/>
          <p:nvPr/>
        </p:nvSpPr>
        <p:spPr>
          <a:xfrm>
            <a:off x="4447886" y="2321515"/>
            <a:ext cx="4089400" cy="3756641"/>
          </a:xfrm>
          <a:prstGeom prst="rect">
            <a:avLst/>
          </a:prstGeom>
          <a:solidFill>
            <a:srgbClr val="FFFFFF">
              <a:alpha val="51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2" name="Picture 191" descr="SA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6879" y="2334695"/>
            <a:ext cx="3419628" cy="2785686"/>
          </a:xfrm>
          <a:prstGeom prst="rect">
            <a:avLst/>
          </a:prstGeom>
          <a:solidFill>
            <a:srgbClr val="FFFFFF">
              <a:alpha val="51000"/>
            </a:srgbClr>
          </a:solidFill>
        </p:spPr>
      </p:pic>
      <p:sp>
        <p:nvSpPr>
          <p:cNvPr id="222" name="Slide Number Placeholder 2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7288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9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Membership and Composition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2824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Composition</a:t>
            </a:r>
            <a:r>
              <a:rPr lang="en-US" dirty="0" smtClean="0"/>
              <a:t>: Who is there?</a:t>
            </a:r>
            <a:endParaRPr lang="en-US" dirty="0"/>
          </a:p>
        </p:txBody>
      </p:sp>
      <p:grpSp>
        <p:nvGrpSpPr>
          <p:cNvPr id="13" name="Group 153"/>
          <p:cNvGrpSpPr/>
          <p:nvPr/>
        </p:nvGrpSpPr>
        <p:grpSpPr>
          <a:xfrm>
            <a:off x="546164" y="2930856"/>
            <a:ext cx="3644653" cy="369332"/>
            <a:chOff x="524147" y="2328888"/>
            <a:chExt cx="3644653" cy="369332"/>
          </a:xfrm>
        </p:grpSpPr>
        <p:sp>
          <p:nvSpPr>
            <p:cNvPr id="180" name="Freeform 113"/>
            <p:cNvSpPr>
              <a:spLocks/>
            </p:cNvSpPr>
            <p:nvPr/>
          </p:nvSpPr>
          <p:spPr bwMode="auto">
            <a:xfrm rot="17481161">
              <a:off x="509066" y="2371781"/>
              <a:ext cx="225426" cy="195263"/>
            </a:xfrm>
            <a:custGeom>
              <a:avLst/>
              <a:gdLst/>
              <a:ahLst/>
              <a:cxnLst>
                <a:cxn ang="0">
                  <a:pos x="8" y="107"/>
                </a:cxn>
                <a:cxn ang="0">
                  <a:pos x="0" y="80"/>
                </a:cxn>
                <a:cxn ang="0">
                  <a:pos x="61" y="0"/>
                </a:cxn>
                <a:cxn ang="0">
                  <a:pos x="133" y="27"/>
                </a:cxn>
                <a:cxn ang="0">
                  <a:pos x="77" y="45"/>
                </a:cxn>
                <a:cxn ang="0">
                  <a:pos x="45" y="56"/>
                </a:cxn>
                <a:cxn ang="0">
                  <a:pos x="37" y="80"/>
                </a:cxn>
                <a:cxn ang="0">
                  <a:pos x="32" y="123"/>
                </a:cxn>
                <a:cxn ang="0">
                  <a:pos x="10" y="115"/>
                </a:cxn>
                <a:cxn ang="0">
                  <a:pos x="8" y="107"/>
                </a:cxn>
              </a:cxnLst>
              <a:rect l="0" t="0" r="r" b="b"/>
              <a:pathLst>
                <a:path w="142" h="123">
                  <a:moveTo>
                    <a:pt x="8" y="107"/>
                  </a:moveTo>
                  <a:cubicBezTo>
                    <a:pt x="5" y="97"/>
                    <a:pt x="2" y="89"/>
                    <a:pt x="0" y="80"/>
                  </a:cubicBezTo>
                  <a:cubicBezTo>
                    <a:pt x="4" y="33"/>
                    <a:pt x="17" y="16"/>
                    <a:pt x="61" y="0"/>
                  </a:cubicBezTo>
                  <a:cubicBezTo>
                    <a:pt x="87" y="2"/>
                    <a:pt x="115" y="5"/>
                    <a:pt x="133" y="27"/>
                  </a:cubicBezTo>
                  <a:cubicBezTo>
                    <a:pt x="142" y="52"/>
                    <a:pt x="82" y="44"/>
                    <a:pt x="77" y="45"/>
                  </a:cubicBezTo>
                  <a:cubicBezTo>
                    <a:pt x="66" y="49"/>
                    <a:pt x="55" y="52"/>
                    <a:pt x="45" y="56"/>
                  </a:cubicBezTo>
                  <a:cubicBezTo>
                    <a:pt x="42" y="63"/>
                    <a:pt x="39" y="72"/>
                    <a:pt x="37" y="80"/>
                  </a:cubicBezTo>
                  <a:cubicBezTo>
                    <a:pt x="40" y="95"/>
                    <a:pt x="42" y="110"/>
                    <a:pt x="32" y="123"/>
                  </a:cubicBezTo>
                  <a:cubicBezTo>
                    <a:pt x="26" y="121"/>
                    <a:pt x="14" y="120"/>
                    <a:pt x="10" y="115"/>
                  </a:cubicBezTo>
                  <a:cubicBezTo>
                    <a:pt x="8" y="112"/>
                    <a:pt x="8" y="107"/>
                    <a:pt x="8" y="107"/>
                  </a:cubicBezTo>
                  <a:close/>
                </a:path>
              </a:pathLst>
            </a:custGeom>
            <a:solidFill>
              <a:srgbClr val="EC8810"/>
            </a:solidFill>
            <a:ln w="9525">
              <a:solidFill>
                <a:srgbClr val="EC881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22431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 Beta-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14" name="Group 172"/>
          <p:cNvGrpSpPr/>
          <p:nvPr/>
        </p:nvGrpSpPr>
        <p:grpSpPr>
          <a:xfrm>
            <a:off x="584265" y="6186100"/>
            <a:ext cx="3321730" cy="466725"/>
            <a:chOff x="562248" y="2604997"/>
            <a:chExt cx="3321730" cy="466725"/>
          </a:xfrm>
        </p:grpSpPr>
        <p:sp>
          <p:nvSpPr>
            <p:cNvPr id="202" name="Freeform 17"/>
            <p:cNvSpPr>
              <a:spLocks/>
            </p:cNvSpPr>
            <p:nvPr/>
          </p:nvSpPr>
          <p:spPr bwMode="auto">
            <a:xfrm rot="3533757">
              <a:off x="388417" y="2778828"/>
              <a:ext cx="466725" cy="119063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1958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 </a:t>
              </a:r>
              <a:r>
                <a:rPr lang="en-US" dirty="0" err="1" smtClean="0"/>
                <a:t>Verrucomicrobia</a:t>
              </a:r>
              <a:endParaRPr lang="en-US" dirty="0"/>
            </a:p>
          </p:txBody>
        </p:sp>
      </p:grpSp>
      <p:grpSp>
        <p:nvGrpSpPr>
          <p:cNvPr id="15" name="Group 173"/>
          <p:cNvGrpSpPr/>
          <p:nvPr/>
        </p:nvGrpSpPr>
        <p:grpSpPr>
          <a:xfrm>
            <a:off x="491396" y="4151571"/>
            <a:ext cx="2236993" cy="369332"/>
            <a:chOff x="469379" y="3072928"/>
            <a:chExt cx="2236993" cy="369332"/>
          </a:xfrm>
        </p:grpSpPr>
        <p:grpSp>
          <p:nvGrpSpPr>
            <p:cNvPr id="16" name="Group 148"/>
            <p:cNvGrpSpPr>
              <a:grpSpLocks/>
            </p:cNvGrpSpPr>
            <p:nvPr/>
          </p:nvGrpSpPr>
          <p:grpSpPr bwMode="auto">
            <a:xfrm rot="3418065">
              <a:off x="536054" y="3105194"/>
              <a:ext cx="171450" cy="304800"/>
              <a:chOff x="4440" y="2520"/>
              <a:chExt cx="108" cy="192"/>
            </a:xfrm>
          </p:grpSpPr>
          <p:sp>
            <p:nvSpPr>
              <p:cNvPr id="182" name="Oval 149"/>
              <p:cNvSpPr>
                <a:spLocks noChangeArrowheads="1"/>
              </p:cNvSpPr>
              <p:nvPr/>
            </p:nvSpPr>
            <p:spPr bwMode="auto">
              <a:xfrm rot="5166377">
                <a:off x="4420" y="2588"/>
                <a:ext cx="146" cy="57"/>
              </a:xfrm>
              <a:prstGeom prst="ellipse">
                <a:avLst/>
              </a:pr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0"/>
              <p:cNvSpPr>
                <a:spLocks/>
              </p:cNvSpPr>
              <p:nvPr/>
            </p:nvSpPr>
            <p:spPr bwMode="auto">
              <a:xfrm>
                <a:off x="4472" y="2520"/>
                <a:ext cx="8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32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cubicBezTo>
                      <a:pt x="8" y="26"/>
                      <a:pt x="8" y="15"/>
                      <a:pt x="8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1"/>
              <p:cNvSpPr>
                <a:spLocks/>
              </p:cNvSpPr>
              <p:nvPr/>
            </p:nvSpPr>
            <p:spPr bwMode="auto">
              <a:xfrm>
                <a:off x="4504" y="2532"/>
                <a:ext cx="12" cy="32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12" y="0"/>
                  </a:cxn>
                </a:cxnLst>
                <a:rect l="0" t="0" r="r" b="b"/>
                <a:pathLst>
                  <a:path w="12" h="32">
                    <a:moveTo>
                      <a:pt x="0" y="32"/>
                    </a:moveTo>
                    <a:cubicBezTo>
                      <a:pt x="8" y="5"/>
                      <a:pt x="4" y="15"/>
                      <a:pt x="12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52"/>
              <p:cNvSpPr>
                <a:spLocks/>
              </p:cNvSpPr>
              <p:nvPr/>
            </p:nvSpPr>
            <p:spPr bwMode="auto">
              <a:xfrm>
                <a:off x="4504" y="2580"/>
                <a:ext cx="44" cy="19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32" y="4"/>
                  </a:cxn>
                  <a:cxn ang="0">
                    <a:pos x="44" y="0"/>
                  </a:cxn>
                </a:cxnLst>
                <a:rect l="0" t="0" r="r" b="b"/>
                <a:pathLst>
                  <a:path w="44" h="19">
                    <a:moveTo>
                      <a:pt x="8" y="16"/>
                    </a:moveTo>
                    <a:cubicBezTo>
                      <a:pt x="38" y="5"/>
                      <a:pt x="0" y="19"/>
                      <a:pt x="32" y="4"/>
                    </a:cubicBezTo>
                    <a:cubicBezTo>
                      <a:pt x="35" y="2"/>
                      <a:pt x="44" y="0"/>
                      <a:pt x="44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53"/>
              <p:cNvSpPr>
                <a:spLocks/>
              </p:cNvSpPr>
              <p:nvPr/>
            </p:nvSpPr>
            <p:spPr bwMode="auto">
              <a:xfrm>
                <a:off x="4512" y="2632"/>
                <a:ext cx="28" cy="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" y="8"/>
                  </a:cxn>
                </a:cxnLst>
                <a:rect l="0" t="0" r="r" b="b"/>
                <a:pathLst>
                  <a:path w="28" h="8">
                    <a:moveTo>
                      <a:pt x="0" y="0"/>
                    </a:moveTo>
                    <a:cubicBezTo>
                      <a:pt x="25" y="8"/>
                      <a:pt x="15" y="8"/>
                      <a:pt x="28" y="8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54"/>
              <p:cNvSpPr>
                <a:spLocks/>
              </p:cNvSpPr>
              <p:nvPr/>
            </p:nvSpPr>
            <p:spPr bwMode="auto">
              <a:xfrm>
                <a:off x="4508" y="2668"/>
                <a:ext cx="20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0" y="32"/>
                  </a:cxn>
                </a:cxnLst>
                <a:rect l="0" t="0" r="r" b="b"/>
                <a:pathLst>
                  <a:path w="20" h="32">
                    <a:moveTo>
                      <a:pt x="0" y="0"/>
                    </a:moveTo>
                    <a:cubicBezTo>
                      <a:pt x="4" y="13"/>
                      <a:pt x="13" y="19"/>
                      <a:pt x="20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55"/>
              <p:cNvSpPr>
                <a:spLocks/>
              </p:cNvSpPr>
              <p:nvPr/>
            </p:nvSpPr>
            <p:spPr bwMode="auto">
              <a:xfrm>
                <a:off x="4476" y="2676"/>
                <a:ext cx="20" cy="36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6"/>
                  </a:cxn>
                </a:cxnLst>
                <a:rect l="0" t="0" r="r" b="b"/>
                <a:pathLst>
                  <a:path w="20" h="36">
                    <a:moveTo>
                      <a:pt x="20" y="0"/>
                    </a:moveTo>
                    <a:cubicBezTo>
                      <a:pt x="15" y="13"/>
                      <a:pt x="0" y="36"/>
                      <a:pt x="0" y="36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56"/>
              <p:cNvSpPr>
                <a:spLocks/>
              </p:cNvSpPr>
              <p:nvPr/>
            </p:nvSpPr>
            <p:spPr bwMode="auto">
              <a:xfrm>
                <a:off x="4444" y="2664"/>
                <a:ext cx="36" cy="1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2" y="8"/>
                  </a:cxn>
                  <a:cxn ang="0">
                    <a:pos x="0" y="12"/>
                  </a:cxn>
                </a:cxnLst>
                <a:rect l="0" t="0" r="r" b="b"/>
                <a:pathLst>
                  <a:path w="36" h="12">
                    <a:moveTo>
                      <a:pt x="36" y="0"/>
                    </a:moveTo>
                    <a:cubicBezTo>
                      <a:pt x="28" y="2"/>
                      <a:pt x="20" y="5"/>
                      <a:pt x="12" y="8"/>
                    </a:cubicBezTo>
                    <a:cubicBezTo>
                      <a:pt x="8" y="9"/>
                      <a:pt x="0" y="12"/>
                      <a:pt x="0" y="1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57"/>
              <p:cNvSpPr>
                <a:spLocks/>
              </p:cNvSpPr>
              <p:nvPr/>
            </p:nvSpPr>
            <p:spPr bwMode="auto">
              <a:xfrm>
                <a:off x="4440" y="2632"/>
                <a:ext cx="28" cy="1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0" y="0"/>
                  </a:cxn>
                </a:cxnLst>
                <a:rect l="0" t="0" r="r" b="b"/>
                <a:pathLst>
                  <a:path w="28" h="12">
                    <a:moveTo>
                      <a:pt x="28" y="12"/>
                    </a:moveTo>
                    <a:cubicBezTo>
                      <a:pt x="2" y="3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58"/>
              <p:cNvSpPr>
                <a:spLocks/>
              </p:cNvSpPr>
              <p:nvPr/>
            </p:nvSpPr>
            <p:spPr bwMode="auto">
              <a:xfrm>
                <a:off x="4440" y="2592"/>
                <a:ext cx="28" cy="8"/>
              </a:xfrm>
              <a:custGeom>
                <a:avLst/>
                <a:gdLst/>
                <a:ahLst/>
                <a:cxnLst>
                  <a:cxn ang="0">
                    <a:pos x="28" y="8"/>
                  </a:cxn>
                  <a:cxn ang="0">
                    <a:pos x="12" y="4"/>
                  </a:cxn>
                  <a:cxn ang="0">
                    <a:pos x="0" y="0"/>
                  </a:cxn>
                </a:cxnLst>
                <a:rect l="0" t="0" r="r" b="b"/>
                <a:pathLst>
                  <a:path w="28" h="8">
                    <a:moveTo>
                      <a:pt x="28" y="8"/>
                    </a:moveTo>
                    <a:cubicBezTo>
                      <a:pt x="22" y="6"/>
                      <a:pt x="17" y="5"/>
                      <a:pt x="12" y="4"/>
                    </a:cubicBezTo>
                    <a:cubicBezTo>
                      <a:pt x="7" y="2"/>
                      <a:pt x="0" y="0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59"/>
              <p:cNvSpPr>
                <a:spLocks/>
              </p:cNvSpPr>
              <p:nvPr/>
            </p:nvSpPr>
            <p:spPr bwMode="auto">
              <a:xfrm>
                <a:off x="4448" y="2556"/>
                <a:ext cx="24" cy="24"/>
              </a:xfrm>
              <a:custGeom>
                <a:avLst/>
                <a:gdLst/>
                <a:ahLst/>
                <a:cxnLst>
                  <a:cxn ang="0">
                    <a:pos x="24" y="24"/>
                  </a:cxn>
                  <a:cxn ang="0">
                    <a:pos x="0" y="0"/>
                  </a:cxn>
                </a:cxnLst>
                <a:rect l="0" t="0" r="r" b="b"/>
                <a:pathLst>
                  <a:path w="24" h="24">
                    <a:moveTo>
                      <a:pt x="24" y="24"/>
                    </a:moveTo>
                    <a:cubicBezTo>
                      <a:pt x="16" y="12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780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 TM7</a:t>
              </a:r>
              <a:endParaRPr lang="en-US" dirty="0"/>
            </a:p>
          </p:txBody>
        </p:sp>
      </p:grpSp>
      <p:grpSp>
        <p:nvGrpSpPr>
          <p:cNvPr id="17" name="Group 174"/>
          <p:cNvGrpSpPr/>
          <p:nvPr/>
        </p:nvGrpSpPr>
        <p:grpSpPr>
          <a:xfrm>
            <a:off x="598552" y="2523951"/>
            <a:ext cx="2678741" cy="369332"/>
            <a:chOff x="576535" y="3444948"/>
            <a:chExt cx="2678741" cy="369332"/>
          </a:xfrm>
        </p:grpSpPr>
        <p:sp>
          <p:nvSpPr>
            <p:cNvPr id="201" name="Oval 68"/>
            <p:cNvSpPr>
              <a:spLocks noChangeArrowheads="1"/>
            </p:cNvSpPr>
            <p:nvPr/>
          </p:nvSpPr>
          <p:spPr bwMode="auto">
            <a:xfrm>
              <a:off x="576535" y="3571670"/>
              <a:ext cx="90488" cy="115888"/>
            </a:xfrm>
            <a:prstGeom prst="ellipse">
              <a:avLst/>
            </a:prstGeom>
            <a:solidFill>
              <a:srgbClr val="D98C2E"/>
            </a:solidFill>
            <a:ln w="9525">
              <a:solidFill>
                <a:srgbClr val="D98C2E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1329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 </a:t>
              </a:r>
              <a:r>
                <a:rPr lang="en-US" dirty="0" err="1" smtClean="0"/>
                <a:t>Firmicutes</a:t>
              </a:r>
              <a:endParaRPr lang="en-US" dirty="0"/>
            </a:p>
          </p:txBody>
        </p:sp>
      </p:grpSp>
      <p:grpSp>
        <p:nvGrpSpPr>
          <p:cNvPr id="18" name="Group 175"/>
          <p:cNvGrpSpPr/>
          <p:nvPr/>
        </p:nvGrpSpPr>
        <p:grpSpPr>
          <a:xfrm>
            <a:off x="554102" y="5372286"/>
            <a:ext cx="3040210" cy="369332"/>
            <a:chOff x="532085" y="3881693"/>
            <a:chExt cx="3040210" cy="369332"/>
          </a:xfrm>
        </p:grpSpPr>
        <p:sp>
          <p:nvSpPr>
            <p:cNvPr id="206" name="Oval 13"/>
            <p:cNvSpPr>
              <a:spLocks noChangeArrowheads="1"/>
            </p:cNvSpPr>
            <p:nvPr/>
          </p:nvSpPr>
          <p:spPr bwMode="auto">
            <a:xfrm rot="1102600">
              <a:off x="532085" y="3892528"/>
              <a:ext cx="179388" cy="347663"/>
            </a:xfrm>
            <a:prstGeom prst="ellipse">
              <a:avLst/>
            </a:prstGeom>
            <a:solidFill>
              <a:srgbClr val="33CCFF"/>
            </a:solidFill>
            <a:ln w="952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19" name="Group 176"/>
          <p:cNvGrpSpPr/>
          <p:nvPr/>
        </p:nvGrpSpPr>
        <p:grpSpPr>
          <a:xfrm>
            <a:off x="486634" y="3337761"/>
            <a:ext cx="3107678" cy="369332"/>
            <a:chOff x="464617" y="4221176"/>
            <a:chExt cx="3107678" cy="369332"/>
          </a:xfrm>
        </p:grpSpPr>
        <p:grpSp>
          <p:nvGrpSpPr>
            <p:cNvPr id="20" name="Group 39"/>
            <p:cNvGrpSpPr>
              <a:grpSpLocks/>
            </p:cNvGrpSpPr>
            <p:nvPr/>
          </p:nvGrpSpPr>
          <p:grpSpPr bwMode="auto">
            <a:xfrm>
              <a:off x="464617" y="4347898"/>
              <a:ext cx="314325" cy="115888"/>
              <a:chOff x="3480" y="3456"/>
              <a:chExt cx="168" cy="48"/>
            </a:xfrm>
          </p:grpSpPr>
          <p:sp>
            <p:nvSpPr>
              <p:cNvPr id="204" name="Oval 40"/>
              <p:cNvSpPr>
                <a:spLocks noChangeArrowheads="1"/>
              </p:cNvSpPr>
              <p:nvPr/>
            </p:nvSpPr>
            <p:spPr bwMode="auto">
              <a:xfrm>
                <a:off x="3552" y="3456"/>
                <a:ext cx="96" cy="4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41"/>
              <p:cNvSpPr>
                <a:spLocks/>
              </p:cNvSpPr>
              <p:nvPr/>
            </p:nvSpPr>
            <p:spPr bwMode="auto">
              <a:xfrm>
                <a:off x="3480" y="3464"/>
                <a:ext cx="80" cy="28"/>
              </a:xfrm>
              <a:custGeom>
                <a:avLst/>
                <a:gdLst/>
                <a:ahLst/>
                <a:cxnLst>
                  <a:cxn ang="0">
                    <a:pos x="80" y="16"/>
                  </a:cxn>
                  <a:cxn ang="0">
                    <a:pos x="40" y="0"/>
                  </a:cxn>
                  <a:cxn ang="0">
                    <a:pos x="16" y="28"/>
                  </a:cxn>
                  <a:cxn ang="0">
                    <a:pos x="4" y="24"/>
                  </a:cxn>
                  <a:cxn ang="0">
                    <a:pos x="0" y="12"/>
                  </a:cxn>
                </a:cxnLst>
                <a:rect l="0" t="0" r="r" b="b"/>
                <a:pathLst>
                  <a:path w="80" h="28">
                    <a:moveTo>
                      <a:pt x="80" y="16"/>
                    </a:moveTo>
                    <a:cubicBezTo>
                      <a:pt x="64" y="12"/>
                      <a:pt x="54" y="4"/>
                      <a:pt x="40" y="0"/>
                    </a:cubicBezTo>
                    <a:cubicBezTo>
                      <a:pt x="30" y="14"/>
                      <a:pt x="32" y="22"/>
                      <a:pt x="16" y="28"/>
                    </a:cubicBezTo>
                    <a:cubicBezTo>
                      <a:pt x="12" y="26"/>
                      <a:pt x="6" y="26"/>
                      <a:pt x="4" y="24"/>
                    </a:cubicBezTo>
                    <a:cubicBezTo>
                      <a:pt x="1" y="21"/>
                      <a:pt x="0" y="12"/>
                      <a:pt x="0" y="12"/>
                    </a:cubicBezTo>
                  </a:path>
                </a:pathLst>
              </a:custGeom>
              <a:noFill/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1" name="Group 177"/>
          <p:cNvGrpSpPr/>
          <p:nvPr/>
        </p:nvGrpSpPr>
        <p:grpSpPr>
          <a:xfrm>
            <a:off x="463615" y="4558476"/>
            <a:ext cx="3842618" cy="369332"/>
            <a:chOff x="441598" y="4588621"/>
            <a:chExt cx="3842618" cy="369332"/>
          </a:xfrm>
        </p:grpSpPr>
        <p:sp>
          <p:nvSpPr>
            <p:cNvPr id="273" name="Freeform 90"/>
            <p:cNvSpPr>
              <a:spLocks/>
            </p:cNvSpPr>
            <p:nvPr/>
          </p:nvSpPr>
          <p:spPr bwMode="auto">
            <a:xfrm>
              <a:off x="441598" y="4697087"/>
              <a:ext cx="360363" cy="152400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3300"/>
            </a:solidFill>
            <a:ln w="9525">
              <a:solidFill>
                <a:srgbClr val="FF33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23585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2" name="Group 180"/>
          <p:cNvGrpSpPr/>
          <p:nvPr/>
        </p:nvGrpSpPr>
        <p:grpSpPr>
          <a:xfrm>
            <a:off x="508859" y="2117046"/>
            <a:ext cx="3797374" cy="369332"/>
            <a:chOff x="486842" y="4975685"/>
            <a:chExt cx="3797374" cy="369332"/>
          </a:xfrm>
        </p:grpSpPr>
        <p:sp>
          <p:nvSpPr>
            <p:cNvPr id="208" name="Oval 26"/>
            <p:cNvSpPr>
              <a:spLocks noChangeArrowheads="1"/>
            </p:cNvSpPr>
            <p:nvPr/>
          </p:nvSpPr>
          <p:spPr bwMode="auto">
            <a:xfrm rot="2539288">
              <a:off x="486842" y="5102407"/>
              <a:ext cx="269875" cy="11588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24755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3" name="Group 188"/>
          <p:cNvGrpSpPr/>
          <p:nvPr/>
        </p:nvGrpSpPr>
        <p:grpSpPr>
          <a:xfrm>
            <a:off x="589821" y="3744666"/>
            <a:ext cx="3077678" cy="369332"/>
            <a:chOff x="567804" y="5305048"/>
            <a:chExt cx="3077678" cy="369332"/>
          </a:xfrm>
        </p:grpSpPr>
        <p:sp>
          <p:nvSpPr>
            <p:cNvPr id="207" name="Oval 83"/>
            <p:cNvSpPr>
              <a:spLocks noChangeArrowheads="1"/>
            </p:cNvSpPr>
            <p:nvPr/>
          </p:nvSpPr>
          <p:spPr bwMode="auto">
            <a:xfrm>
              <a:off x="567804" y="5435739"/>
              <a:ext cx="107950" cy="107950"/>
            </a:xfrm>
            <a:prstGeom prst="ellipse">
              <a:avLst/>
            </a:prstGeom>
            <a:solidFill>
              <a:srgbClr val="990099"/>
            </a:solidFill>
            <a:ln w="9525">
              <a:solidFill>
                <a:srgbClr val="990099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bg1"/>
                </a:solidFill>
                <a:latin typeface="Book Antiqua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17197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Actinobacteria</a:t>
              </a:r>
              <a:endParaRPr lang="en-US" dirty="0"/>
            </a:p>
          </p:txBody>
        </p:sp>
      </p:grpSp>
      <p:grpSp>
        <p:nvGrpSpPr>
          <p:cNvPr id="24" name="Group 189"/>
          <p:cNvGrpSpPr/>
          <p:nvPr/>
        </p:nvGrpSpPr>
        <p:grpSpPr>
          <a:xfrm>
            <a:off x="581884" y="5779191"/>
            <a:ext cx="3012428" cy="369332"/>
            <a:chOff x="559867" y="5677068"/>
            <a:chExt cx="3012428" cy="369332"/>
          </a:xfrm>
        </p:grpSpPr>
        <p:sp>
          <p:nvSpPr>
            <p:cNvPr id="221" name="Freeform 21"/>
            <p:cNvSpPr>
              <a:spLocks/>
            </p:cNvSpPr>
            <p:nvPr/>
          </p:nvSpPr>
          <p:spPr bwMode="auto">
            <a:xfrm>
              <a:off x="559867" y="5760134"/>
              <a:ext cx="123825" cy="203200"/>
            </a:xfrm>
            <a:custGeom>
              <a:avLst/>
              <a:gdLst/>
              <a:ahLst/>
              <a:cxnLst>
                <a:cxn ang="0">
                  <a:pos x="62" y="44"/>
                </a:cxn>
                <a:cxn ang="0">
                  <a:pos x="46" y="8"/>
                </a:cxn>
                <a:cxn ang="0">
                  <a:pos x="22" y="0"/>
                </a:cxn>
                <a:cxn ang="0">
                  <a:pos x="6" y="28"/>
                </a:cxn>
                <a:cxn ang="0">
                  <a:pos x="14" y="76"/>
                </a:cxn>
                <a:cxn ang="0">
                  <a:pos x="38" y="84"/>
                </a:cxn>
                <a:cxn ang="0">
                  <a:pos x="66" y="64"/>
                </a:cxn>
                <a:cxn ang="0">
                  <a:pos x="62" y="44"/>
                </a:cxn>
              </a:cxnLst>
              <a:rect l="0" t="0" r="r" b="b"/>
              <a:pathLst>
                <a:path w="66" h="84">
                  <a:moveTo>
                    <a:pt x="62" y="44"/>
                  </a:moveTo>
                  <a:cubicBezTo>
                    <a:pt x="60" y="40"/>
                    <a:pt x="54" y="13"/>
                    <a:pt x="46" y="8"/>
                  </a:cubicBezTo>
                  <a:cubicBezTo>
                    <a:pt x="38" y="3"/>
                    <a:pt x="22" y="0"/>
                    <a:pt x="22" y="0"/>
                  </a:cubicBezTo>
                  <a:cubicBezTo>
                    <a:pt x="5" y="5"/>
                    <a:pt x="0" y="10"/>
                    <a:pt x="6" y="28"/>
                  </a:cubicBezTo>
                  <a:cubicBezTo>
                    <a:pt x="7" y="44"/>
                    <a:pt x="0" y="66"/>
                    <a:pt x="14" y="76"/>
                  </a:cubicBezTo>
                  <a:cubicBezTo>
                    <a:pt x="20" y="80"/>
                    <a:pt x="38" y="84"/>
                    <a:pt x="38" y="84"/>
                  </a:cubicBezTo>
                  <a:cubicBezTo>
                    <a:pt x="65" y="74"/>
                    <a:pt x="59" y="84"/>
                    <a:pt x="66" y="64"/>
                  </a:cubicBezTo>
                  <a:cubicBezTo>
                    <a:pt x="57" y="38"/>
                    <a:pt x="52" y="34"/>
                    <a:pt x="62" y="44"/>
                  </a:cubicBez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5" name="Group 190"/>
          <p:cNvGrpSpPr/>
          <p:nvPr/>
        </p:nvGrpSpPr>
        <p:grpSpPr>
          <a:xfrm>
            <a:off x="598553" y="4965381"/>
            <a:ext cx="3788944" cy="369332"/>
            <a:chOff x="576536" y="6049086"/>
            <a:chExt cx="3788944" cy="369332"/>
          </a:xfrm>
        </p:grpSpPr>
        <p:sp>
          <p:nvSpPr>
            <p:cNvPr id="228" name="Oval 19"/>
            <p:cNvSpPr>
              <a:spLocks noChangeArrowheads="1"/>
            </p:cNvSpPr>
            <p:nvPr/>
          </p:nvSpPr>
          <p:spPr bwMode="auto">
            <a:xfrm rot="5166377">
              <a:off x="505892" y="6188508"/>
              <a:ext cx="231775" cy="90488"/>
            </a:xfrm>
            <a:prstGeom prst="ellipse">
              <a:avLst/>
            </a:prstGeom>
            <a:solidFill>
              <a:srgbClr val="8E43D9"/>
            </a:soli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2439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 Gamma-</a:t>
              </a:r>
              <a:r>
                <a:rPr lang="en-US" dirty="0" err="1" smtClean="0"/>
                <a:t>protobacteria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818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</p:txBody>
      </p:sp>
      <p:graphicFrame>
        <p:nvGraphicFramePr>
          <p:cNvPr id="174" name="Chart 173"/>
          <p:cNvGraphicFramePr/>
          <p:nvPr/>
        </p:nvGraphicFramePr>
        <p:xfrm>
          <a:off x="1625600" y="1778000"/>
          <a:ext cx="7340600" cy="4965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5" name="TextBox 174"/>
          <p:cNvSpPr txBox="1"/>
          <p:nvPr/>
        </p:nvSpPr>
        <p:spPr>
          <a:xfrm>
            <a:off x="2387600" y="6908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3" name="Slide Number Placeholder 17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12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74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Conceptual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Microbial communities are local assemblages of microorganisms that interact with each other or with their environment</a:t>
            </a:r>
          </a:p>
          <a:p>
            <a:endParaRPr lang="en-US" dirty="0" smtClean="0"/>
          </a:p>
          <a:p>
            <a:r>
              <a:rPr lang="en-US" dirty="0" smtClean="0"/>
              <a:t>“</a:t>
            </a:r>
            <a:r>
              <a:rPr lang="en-US" dirty="0" err="1" smtClean="0"/>
              <a:t>OTUs</a:t>
            </a:r>
            <a:r>
              <a:rPr lang="en-US" dirty="0" smtClean="0"/>
              <a:t>” – operational taxonomic units – as a microbial species definition (97% identity 16S </a:t>
            </a:r>
            <a:r>
              <a:rPr lang="en-US" dirty="0" err="1" smtClean="0"/>
              <a:t>rRNA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There are lots of choices for analyzing high-throughput sequencing data – choice of seq. platform, primers, variable region; depth of sampling; analysis methods – </a:t>
            </a:r>
            <a:r>
              <a:rPr lang="en-US" b="1" dirty="0" smtClean="0"/>
              <a:t>most of these can be reasonably informed by the community of interest, the scientific question, and the experiment design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34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900" y="79278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dirty="0" smtClean="0"/>
              <a:t>The advantages of phylogeny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7314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Phylogenetic</a:t>
            </a:r>
            <a:r>
              <a:rPr lang="en-US" b="1" dirty="0" smtClean="0"/>
              <a:t> diversity</a:t>
            </a:r>
            <a:r>
              <a:rPr lang="en-US" dirty="0" smtClean="0"/>
              <a:t>: What is the breadth of </a:t>
            </a:r>
            <a:r>
              <a:rPr lang="en-US" dirty="0" err="1" smtClean="0"/>
              <a:t>phylogenetic</a:t>
            </a:r>
            <a:r>
              <a:rPr lang="en-US" dirty="0" smtClean="0"/>
              <a:t> representation?</a:t>
            </a:r>
            <a:endParaRPr lang="en-US" dirty="0"/>
          </a:p>
        </p:txBody>
      </p:sp>
      <p:grpSp>
        <p:nvGrpSpPr>
          <p:cNvPr id="13" name="Group 153"/>
          <p:cNvGrpSpPr/>
          <p:nvPr/>
        </p:nvGrpSpPr>
        <p:grpSpPr>
          <a:xfrm>
            <a:off x="546164" y="2930856"/>
            <a:ext cx="3644653" cy="369332"/>
            <a:chOff x="524147" y="2328888"/>
            <a:chExt cx="3644653" cy="369332"/>
          </a:xfrm>
        </p:grpSpPr>
        <p:sp>
          <p:nvSpPr>
            <p:cNvPr id="180" name="Freeform 113"/>
            <p:cNvSpPr>
              <a:spLocks/>
            </p:cNvSpPr>
            <p:nvPr/>
          </p:nvSpPr>
          <p:spPr bwMode="auto">
            <a:xfrm rot="17481161">
              <a:off x="509066" y="2371781"/>
              <a:ext cx="225426" cy="195263"/>
            </a:xfrm>
            <a:custGeom>
              <a:avLst/>
              <a:gdLst/>
              <a:ahLst/>
              <a:cxnLst>
                <a:cxn ang="0">
                  <a:pos x="8" y="107"/>
                </a:cxn>
                <a:cxn ang="0">
                  <a:pos x="0" y="80"/>
                </a:cxn>
                <a:cxn ang="0">
                  <a:pos x="61" y="0"/>
                </a:cxn>
                <a:cxn ang="0">
                  <a:pos x="133" y="27"/>
                </a:cxn>
                <a:cxn ang="0">
                  <a:pos x="77" y="45"/>
                </a:cxn>
                <a:cxn ang="0">
                  <a:pos x="45" y="56"/>
                </a:cxn>
                <a:cxn ang="0">
                  <a:pos x="37" y="80"/>
                </a:cxn>
                <a:cxn ang="0">
                  <a:pos x="32" y="123"/>
                </a:cxn>
                <a:cxn ang="0">
                  <a:pos x="10" y="115"/>
                </a:cxn>
                <a:cxn ang="0">
                  <a:pos x="8" y="107"/>
                </a:cxn>
              </a:cxnLst>
              <a:rect l="0" t="0" r="r" b="b"/>
              <a:pathLst>
                <a:path w="142" h="123">
                  <a:moveTo>
                    <a:pt x="8" y="107"/>
                  </a:moveTo>
                  <a:cubicBezTo>
                    <a:pt x="5" y="97"/>
                    <a:pt x="2" y="89"/>
                    <a:pt x="0" y="80"/>
                  </a:cubicBezTo>
                  <a:cubicBezTo>
                    <a:pt x="4" y="33"/>
                    <a:pt x="17" y="16"/>
                    <a:pt x="61" y="0"/>
                  </a:cubicBezTo>
                  <a:cubicBezTo>
                    <a:pt x="87" y="2"/>
                    <a:pt x="115" y="5"/>
                    <a:pt x="133" y="27"/>
                  </a:cubicBezTo>
                  <a:cubicBezTo>
                    <a:pt x="142" y="52"/>
                    <a:pt x="82" y="44"/>
                    <a:pt x="77" y="45"/>
                  </a:cubicBezTo>
                  <a:cubicBezTo>
                    <a:pt x="66" y="49"/>
                    <a:pt x="55" y="52"/>
                    <a:pt x="45" y="56"/>
                  </a:cubicBezTo>
                  <a:cubicBezTo>
                    <a:pt x="42" y="63"/>
                    <a:pt x="39" y="72"/>
                    <a:pt x="37" y="80"/>
                  </a:cubicBezTo>
                  <a:cubicBezTo>
                    <a:pt x="40" y="95"/>
                    <a:pt x="42" y="110"/>
                    <a:pt x="32" y="123"/>
                  </a:cubicBezTo>
                  <a:cubicBezTo>
                    <a:pt x="26" y="121"/>
                    <a:pt x="14" y="120"/>
                    <a:pt x="10" y="115"/>
                  </a:cubicBezTo>
                  <a:cubicBezTo>
                    <a:pt x="8" y="112"/>
                    <a:pt x="8" y="107"/>
                    <a:pt x="8" y="107"/>
                  </a:cubicBezTo>
                  <a:close/>
                </a:path>
              </a:pathLst>
            </a:custGeom>
            <a:solidFill>
              <a:srgbClr val="EC8810"/>
            </a:solidFill>
            <a:ln w="9525">
              <a:solidFill>
                <a:srgbClr val="EC881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22431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 Beta-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14" name="Group 172"/>
          <p:cNvGrpSpPr/>
          <p:nvPr/>
        </p:nvGrpSpPr>
        <p:grpSpPr>
          <a:xfrm>
            <a:off x="584265" y="6186100"/>
            <a:ext cx="3321730" cy="466725"/>
            <a:chOff x="562248" y="2604997"/>
            <a:chExt cx="3321730" cy="466725"/>
          </a:xfrm>
        </p:grpSpPr>
        <p:sp>
          <p:nvSpPr>
            <p:cNvPr id="202" name="Freeform 17"/>
            <p:cNvSpPr>
              <a:spLocks/>
            </p:cNvSpPr>
            <p:nvPr/>
          </p:nvSpPr>
          <p:spPr bwMode="auto">
            <a:xfrm rot="3533757">
              <a:off x="388417" y="2778828"/>
              <a:ext cx="466725" cy="119063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1958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 </a:t>
              </a:r>
              <a:r>
                <a:rPr lang="en-US" dirty="0" err="1" smtClean="0"/>
                <a:t>Verrucomicrobia</a:t>
              </a:r>
              <a:endParaRPr lang="en-US" dirty="0"/>
            </a:p>
          </p:txBody>
        </p:sp>
      </p:grpSp>
      <p:grpSp>
        <p:nvGrpSpPr>
          <p:cNvPr id="15" name="Group 173"/>
          <p:cNvGrpSpPr/>
          <p:nvPr/>
        </p:nvGrpSpPr>
        <p:grpSpPr>
          <a:xfrm>
            <a:off x="491396" y="4151571"/>
            <a:ext cx="2236993" cy="369332"/>
            <a:chOff x="469379" y="3072928"/>
            <a:chExt cx="2236993" cy="369332"/>
          </a:xfrm>
        </p:grpSpPr>
        <p:grpSp>
          <p:nvGrpSpPr>
            <p:cNvPr id="16" name="Group 148"/>
            <p:cNvGrpSpPr>
              <a:grpSpLocks/>
            </p:cNvGrpSpPr>
            <p:nvPr/>
          </p:nvGrpSpPr>
          <p:grpSpPr bwMode="auto">
            <a:xfrm rot="3418065">
              <a:off x="536054" y="3105194"/>
              <a:ext cx="171450" cy="304800"/>
              <a:chOff x="4440" y="2520"/>
              <a:chExt cx="108" cy="192"/>
            </a:xfrm>
          </p:grpSpPr>
          <p:sp>
            <p:nvSpPr>
              <p:cNvPr id="182" name="Oval 149"/>
              <p:cNvSpPr>
                <a:spLocks noChangeArrowheads="1"/>
              </p:cNvSpPr>
              <p:nvPr/>
            </p:nvSpPr>
            <p:spPr bwMode="auto">
              <a:xfrm rot="5166377">
                <a:off x="4420" y="2588"/>
                <a:ext cx="146" cy="57"/>
              </a:xfrm>
              <a:prstGeom prst="ellipse">
                <a:avLst/>
              </a:pr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0"/>
              <p:cNvSpPr>
                <a:spLocks/>
              </p:cNvSpPr>
              <p:nvPr/>
            </p:nvSpPr>
            <p:spPr bwMode="auto">
              <a:xfrm>
                <a:off x="4472" y="2520"/>
                <a:ext cx="8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32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cubicBezTo>
                      <a:pt x="8" y="26"/>
                      <a:pt x="8" y="15"/>
                      <a:pt x="8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1"/>
              <p:cNvSpPr>
                <a:spLocks/>
              </p:cNvSpPr>
              <p:nvPr/>
            </p:nvSpPr>
            <p:spPr bwMode="auto">
              <a:xfrm>
                <a:off x="4504" y="2532"/>
                <a:ext cx="12" cy="32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12" y="0"/>
                  </a:cxn>
                </a:cxnLst>
                <a:rect l="0" t="0" r="r" b="b"/>
                <a:pathLst>
                  <a:path w="12" h="32">
                    <a:moveTo>
                      <a:pt x="0" y="32"/>
                    </a:moveTo>
                    <a:cubicBezTo>
                      <a:pt x="8" y="5"/>
                      <a:pt x="4" y="15"/>
                      <a:pt x="12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52"/>
              <p:cNvSpPr>
                <a:spLocks/>
              </p:cNvSpPr>
              <p:nvPr/>
            </p:nvSpPr>
            <p:spPr bwMode="auto">
              <a:xfrm>
                <a:off x="4504" y="2580"/>
                <a:ext cx="44" cy="19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32" y="4"/>
                  </a:cxn>
                  <a:cxn ang="0">
                    <a:pos x="44" y="0"/>
                  </a:cxn>
                </a:cxnLst>
                <a:rect l="0" t="0" r="r" b="b"/>
                <a:pathLst>
                  <a:path w="44" h="19">
                    <a:moveTo>
                      <a:pt x="8" y="16"/>
                    </a:moveTo>
                    <a:cubicBezTo>
                      <a:pt x="38" y="5"/>
                      <a:pt x="0" y="19"/>
                      <a:pt x="32" y="4"/>
                    </a:cubicBezTo>
                    <a:cubicBezTo>
                      <a:pt x="35" y="2"/>
                      <a:pt x="44" y="0"/>
                      <a:pt x="44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53"/>
              <p:cNvSpPr>
                <a:spLocks/>
              </p:cNvSpPr>
              <p:nvPr/>
            </p:nvSpPr>
            <p:spPr bwMode="auto">
              <a:xfrm>
                <a:off x="4512" y="2632"/>
                <a:ext cx="28" cy="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" y="8"/>
                  </a:cxn>
                </a:cxnLst>
                <a:rect l="0" t="0" r="r" b="b"/>
                <a:pathLst>
                  <a:path w="28" h="8">
                    <a:moveTo>
                      <a:pt x="0" y="0"/>
                    </a:moveTo>
                    <a:cubicBezTo>
                      <a:pt x="25" y="8"/>
                      <a:pt x="15" y="8"/>
                      <a:pt x="28" y="8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54"/>
              <p:cNvSpPr>
                <a:spLocks/>
              </p:cNvSpPr>
              <p:nvPr/>
            </p:nvSpPr>
            <p:spPr bwMode="auto">
              <a:xfrm>
                <a:off x="4508" y="2668"/>
                <a:ext cx="20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0" y="32"/>
                  </a:cxn>
                </a:cxnLst>
                <a:rect l="0" t="0" r="r" b="b"/>
                <a:pathLst>
                  <a:path w="20" h="32">
                    <a:moveTo>
                      <a:pt x="0" y="0"/>
                    </a:moveTo>
                    <a:cubicBezTo>
                      <a:pt x="4" y="13"/>
                      <a:pt x="13" y="19"/>
                      <a:pt x="20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55"/>
              <p:cNvSpPr>
                <a:spLocks/>
              </p:cNvSpPr>
              <p:nvPr/>
            </p:nvSpPr>
            <p:spPr bwMode="auto">
              <a:xfrm>
                <a:off x="4476" y="2676"/>
                <a:ext cx="20" cy="36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6"/>
                  </a:cxn>
                </a:cxnLst>
                <a:rect l="0" t="0" r="r" b="b"/>
                <a:pathLst>
                  <a:path w="20" h="36">
                    <a:moveTo>
                      <a:pt x="20" y="0"/>
                    </a:moveTo>
                    <a:cubicBezTo>
                      <a:pt x="15" y="13"/>
                      <a:pt x="0" y="36"/>
                      <a:pt x="0" y="36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56"/>
              <p:cNvSpPr>
                <a:spLocks/>
              </p:cNvSpPr>
              <p:nvPr/>
            </p:nvSpPr>
            <p:spPr bwMode="auto">
              <a:xfrm>
                <a:off x="4444" y="2664"/>
                <a:ext cx="36" cy="1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2" y="8"/>
                  </a:cxn>
                  <a:cxn ang="0">
                    <a:pos x="0" y="12"/>
                  </a:cxn>
                </a:cxnLst>
                <a:rect l="0" t="0" r="r" b="b"/>
                <a:pathLst>
                  <a:path w="36" h="12">
                    <a:moveTo>
                      <a:pt x="36" y="0"/>
                    </a:moveTo>
                    <a:cubicBezTo>
                      <a:pt x="28" y="2"/>
                      <a:pt x="20" y="5"/>
                      <a:pt x="12" y="8"/>
                    </a:cubicBezTo>
                    <a:cubicBezTo>
                      <a:pt x="8" y="9"/>
                      <a:pt x="0" y="12"/>
                      <a:pt x="0" y="1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57"/>
              <p:cNvSpPr>
                <a:spLocks/>
              </p:cNvSpPr>
              <p:nvPr/>
            </p:nvSpPr>
            <p:spPr bwMode="auto">
              <a:xfrm>
                <a:off x="4440" y="2632"/>
                <a:ext cx="28" cy="1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0" y="0"/>
                  </a:cxn>
                </a:cxnLst>
                <a:rect l="0" t="0" r="r" b="b"/>
                <a:pathLst>
                  <a:path w="28" h="12">
                    <a:moveTo>
                      <a:pt x="28" y="12"/>
                    </a:moveTo>
                    <a:cubicBezTo>
                      <a:pt x="2" y="3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58"/>
              <p:cNvSpPr>
                <a:spLocks/>
              </p:cNvSpPr>
              <p:nvPr/>
            </p:nvSpPr>
            <p:spPr bwMode="auto">
              <a:xfrm>
                <a:off x="4440" y="2592"/>
                <a:ext cx="28" cy="8"/>
              </a:xfrm>
              <a:custGeom>
                <a:avLst/>
                <a:gdLst/>
                <a:ahLst/>
                <a:cxnLst>
                  <a:cxn ang="0">
                    <a:pos x="28" y="8"/>
                  </a:cxn>
                  <a:cxn ang="0">
                    <a:pos x="12" y="4"/>
                  </a:cxn>
                  <a:cxn ang="0">
                    <a:pos x="0" y="0"/>
                  </a:cxn>
                </a:cxnLst>
                <a:rect l="0" t="0" r="r" b="b"/>
                <a:pathLst>
                  <a:path w="28" h="8">
                    <a:moveTo>
                      <a:pt x="28" y="8"/>
                    </a:moveTo>
                    <a:cubicBezTo>
                      <a:pt x="22" y="6"/>
                      <a:pt x="17" y="5"/>
                      <a:pt x="12" y="4"/>
                    </a:cubicBezTo>
                    <a:cubicBezTo>
                      <a:pt x="7" y="2"/>
                      <a:pt x="0" y="0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59"/>
              <p:cNvSpPr>
                <a:spLocks/>
              </p:cNvSpPr>
              <p:nvPr/>
            </p:nvSpPr>
            <p:spPr bwMode="auto">
              <a:xfrm>
                <a:off x="4448" y="2556"/>
                <a:ext cx="24" cy="24"/>
              </a:xfrm>
              <a:custGeom>
                <a:avLst/>
                <a:gdLst/>
                <a:ahLst/>
                <a:cxnLst>
                  <a:cxn ang="0">
                    <a:pos x="24" y="24"/>
                  </a:cxn>
                  <a:cxn ang="0">
                    <a:pos x="0" y="0"/>
                  </a:cxn>
                </a:cxnLst>
                <a:rect l="0" t="0" r="r" b="b"/>
                <a:pathLst>
                  <a:path w="24" h="24">
                    <a:moveTo>
                      <a:pt x="24" y="24"/>
                    </a:moveTo>
                    <a:cubicBezTo>
                      <a:pt x="16" y="12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780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 TM7</a:t>
              </a:r>
              <a:endParaRPr lang="en-US" dirty="0"/>
            </a:p>
          </p:txBody>
        </p:sp>
      </p:grpSp>
      <p:grpSp>
        <p:nvGrpSpPr>
          <p:cNvPr id="17" name="Group 174"/>
          <p:cNvGrpSpPr/>
          <p:nvPr/>
        </p:nvGrpSpPr>
        <p:grpSpPr>
          <a:xfrm>
            <a:off x="598552" y="2523951"/>
            <a:ext cx="2678741" cy="369332"/>
            <a:chOff x="576535" y="3444948"/>
            <a:chExt cx="2678741" cy="369332"/>
          </a:xfrm>
        </p:grpSpPr>
        <p:sp>
          <p:nvSpPr>
            <p:cNvPr id="201" name="Oval 68"/>
            <p:cNvSpPr>
              <a:spLocks noChangeArrowheads="1"/>
            </p:cNvSpPr>
            <p:nvPr/>
          </p:nvSpPr>
          <p:spPr bwMode="auto">
            <a:xfrm>
              <a:off x="576535" y="3571670"/>
              <a:ext cx="90488" cy="115888"/>
            </a:xfrm>
            <a:prstGeom prst="ellipse">
              <a:avLst/>
            </a:prstGeom>
            <a:solidFill>
              <a:srgbClr val="D98C2E"/>
            </a:solidFill>
            <a:ln w="9525">
              <a:solidFill>
                <a:srgbClr val="D98C2E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1329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 </a:t>
              </a:r>
              <a:r>
                <a:rPr lang="en-US" dirty="0" err="1" smtClean="0"/>
                <a:t>Firmicutes</a:t>
              </a:r>
              <a:endParaRPr lang="en-US" dirty="0"/>
            </a:p>
          </p:txBody>
        </p:sp>
      </p:grpSp>
      <p:grpSp>
        <p:nvGrpSpPr>
          <p:cNvPr id="18" name="Group 175"/>
          <p:cNvGrpSpPr/>
          <p:nvPr/>
        </p:nvGrpSpPr>
        <p:grpSpPr>
          <a:xfrm>
            <a:off x="554102" y="5372286"/>
            <a:ext cx="3040210" cy="369332"/>
            <a:chOff x="532085" y="3881693"/>
            <a:chExt cx="3040210" cy="369332"/>
          </a:xfrm>
        </p:grpSpPr>
        <p:sp>
          <p:nvSpPr>
            <p:cNvPr id="206" name="Oval 13"/>
            <p:cNvSpPr>
              <a:spLocks noChangeArrowheads="1"/>
            </p:cNvSpPr>
            <p:nvPr/>
          </p:nvSpPr>
          <p:spPr bwMode="auto">
            <a:xfrm rot="1102600">
              <a:off x="532085" y="3892528"/>
              <a:ext cx="179388" cy="347663"/>
            </a:xfrm>
            <a:prstGeom prst="ellipse">
              <a:avLst/>
            </a:prstGeom>
            <a:solidFill>
              <a:srgbClr val="33CCFF"/>
            </a:solidFill>
            <a:ln w="952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19" name="Group 176"/>
          <p:cNvGrpSpPr/>
          <p:nvPr/>
        </p:nvGrpSpPr>
        <p:grpSpPr>
          <a:xfrm>
            <a:off x="486634" y="3337761"/>
            <a:ext cx="3107678" cy="369332"/>
            <a:chOff x="464617" y="4221176"/>
            <a:chExt cx="3107678" cy="369332"/>
          </a:xfrm>
        </p:grpSpPr>
        <p:grpSp>
          <p:nvGrpSpPr>
            <p:cNvPr id="20" name="Group 39"/>
            <p:cNvGrpSpPr>
              <a:grpSpLocks/>
            </p:cNvGrpSpPr>
            <p:nvPr/>
          </p:nvGrpSpPr>
          <p:grpSpPr bwMode="auto">
            <a:xfrm>
              <a:off x="464617" y="4347898"/>
              <a:ext cx="314325" cy="115888"/>
              <a:chOff x="3480" y="3456"/>
              <a:chExt cx="168" cy="48"/>
            </a:xfrm>
          </p:grpSpPr>
          <p:sp>
            <p:nvSpPr>
              <p:cNvPr id="204" name="Oval 40"/>
              <p:cNvSpPr>
                <a:spLocks noChangeArrowheads="1"/>
              </p:cNvSpPr>
              <p:nvPr/>
            </p:nvSpPr>
            <p:spPr bwMode="auto">
              <a:xfrm>
                <a:off x="3552" y="3456"/>
                <a:ext cx="96" cy="4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41"/>
              <p:cNvSpPr>
                <a:spLocks/>
              </p:cNvSpPr>
              <p:nvPr/>
            </p:nvSpPr>
            <p:spPr bwMode="auto">
              <a:xfrm>
                <a:off x="3480" y="3464"/>
                <a:ext cx="80" cy="28"/>
              </a:xfrm>
              <a:custGeom>
                <a:avLst/>
                <a:gdLst/>
                <a:ahLst/>
                <a:cxnLst>
                  <a:cxn ang="0">
                    <a:pos x="80" y="16"/>
                  </a:cxn>
                  <a:cxn ang="0">
                    <a:pos x="40" y="0"/>
                  </a:cxn>
                  <a:cxn ang="0">
                    <a:pos x="16" y="28"/>
                  </a:cxn>
                  <a:cxn ang="0">
                    <a:pos x="4" y="24"/>
                  </a:cxn>
                  <a:cxn ang="0">
                    <a:pos x="0" y="12"/>
                  </a:cxn>
                </a:cxnLst>
                <a:rect l="0" t="0" r="r" b="b"/>
                <a:pathLst>
                  <a:path w="80" h="28">
                    <a:moveTo>
                      <a:pt x="80" y="16"/>
                    </a:moveTo>
                    <a:cubicBezTo>
                      <a:pt x="64" y="12"/>
                      <a:pt x="54" y="4"/>
                      <a:pt x="40" y="0"/>
                    </a:cubicBezTo>
                    <a:cubicBezTo>
                      <a:pt x="30" y="14"/>
                      <a:pt x="32" y="22"/>
                      <a:pt x="16" y="28"/>
                    </a:cubicBezTo>
                    <a:cubicBezTo>
                      <a:pt x="12" y="26"/>
                      <a:pt x="6" y="26"/>
                      <a:pt x="4" y="24"/>
                    </a:cubicBezTo>
                    <a:cubicBezTo>
                      <a:pt x="1" y="21"/>
                      <a:pt x="0" y="12"/>
                      <a:pt x="0" y="12"/>
                    </a:cubicBezTo>
                  </a:path>
                </a:pathLst>
              </a:custGeom>
              <a:noFill/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1" name="Group 177"/>
          <p:cNvGrpSpPr/>
          <p:nvPr/>
        </p:nvGrpSpPr>
        <p:grpSpPr>
          <a:xfrm>
            <a:off x="463615" y="4558476"/>
            <a:ext cx="3842618" cy="369332"/>
            <a:chOff x="441598" y="4588621"/>
            <a:chExt cx="3842618" cy="369332"/>
          </a:xfrm>
        </p:grpSpPr>
        <p:sp>
          <p:nvSpPr>
            <p:cNvPr id="273" name="Freeform 90"/>
            <p:cNvSpPr>
              <a:spLocks/>
            </p:cNvSpPr>
            <p:nvPr/>
          </p:nvSpPr>
          <p:spPr bwMode="auto">
            <a:xfrm>
              <a:off x="441598" y="4697087"/>
              <a:ext cx="360363" cy="152400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3300"/>
            </a:solidFill>
            <a:ln w="9525">
              <a:solidFill>
                <a:srgbClr val="FF33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23585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2" name="Group 180"/>
          <p:cNvGrpSpPr/>
          <p:nvPr/>
        </p:nvGrpSpPr>
        <p:grpSpPr>
          <a:xfrm>
            <a:off x="508859" y="2117046"/>
            <a:ext cx="3797374" cy="369332"/>
            <a:chOff x="486842" y="4975685"/>
            <a:chExt cx="3797374" cy="369332"/>
          </a:xfrm>
        </p:grpSpPr>
        <p:sp>
          <p:nvSpPr>
            <p:cNvPr id="208" name="Oval 26"/>
            <p:cNvSpPr>
              <a:spLocks noChangeArrowheads="1"/>
            </p:cNvSpPr>
            <p:nvPr/>
          </p:nvSpPr>
          <p:spPr bwMode="auto">
            <a:xfrm rot="2539288">
              <a:off x="486842" y="5102407"/>
              <a:ext cx="269875" cy="11588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24755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3" name="Group 188"/>
          <p:cNvGrpSpPr/>
          <p:nvPr/>
        </p:nvGrpSpPr>
        <p:grpSpPr>
          <a:xfrm>
            <a:off x="589821" y="3744666"/>
            <a:ext cx="3077678" cy="369332"/>
            <a:chOff x="567804" y="5305048"/>
            <a:chExt cx="3077678" cy="369332"/>
          </a:xfrm>
        </p:grpSpPr>
        <p:sp>
          <p:nvSpPr>
            <p:cNvPr id="207" name="Oval 83"/>
            <p:cNvSpPr>
              <a:spLocks noChangeArrowheads="1"/>
            </p:cNvSpPr>
            <p:nvPr/>
          </p:nvSpPr>
          <p:spPr bwMode="auto">
            <a:xfrm>
              <a:off x="567804" y="5435739"/>
              <a:ext cx="107950" cy="107950"/>
            </a:xfrm>
            <a:prstGeom prst="ellipse">
              <a:avLst/>
            </a:prstGeom>
            <a:solidFill>
              <a:srgbClr val="990099"/>
            </a:solidFill>
            <a:ln w="9525">
              <a:solidFill>
                <a:srgbClr val="990099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bg1"/>
                </a:solidFill>
                <a:latin typeface="Book Antiqua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17197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Actinobacteria</a:t>
              </a:r>
              <a:endParaRPr lang="en-US" dirty="0"/>
            </a:p>
          </p:txBody>
        </p:sp>
      </p:grpSp>
      <p:grpSp>
        <p:nvGrpSpPr>
          <p:cNvPr id="24" name="Group 189"/>
          <p:cNvGrpSpPr/>
          <p:nvPr/>
        </p:nvGrpSpPr>
        <p:grpSpPr>
          <a:xfrm>
            <a:off x="581884" y="5779191"/>
            <a:ext cx="3012428" cy="369332"/>
            <a:chOff x="559867" y="5677068"/>
            <a:chExt cx="3012428" cy="369332"/>
          </a:xfrm>
        </p:grpSpPr>
        <p:sp>
          <p:nvSpPr>
            <p:cNvPr id="221" name="Freeform 21"/>
            <p:cNvSpPr>
              <a:spLocks/>
            </p:cNvSpPr>
            <p:nvPr/>
          </p:nvSpPr>
          <p:spPr bwMode="auto">
            <a:xfrm>
              <a:off x="559867" y="5760134"/>
              <a:ext cx="123825" cy="203200"/>
            </a:xfrm>
            <a:custGeom>
              <a:avLst/>
              <a:gdLst/>
              <a:ahLst/>
              <a:cxnLst>
                <a:cxn ang="0">
                  <a:pos x="62" y="44"/>
                </a:cxn>
                <a:cxn ang="0">
                  <a:pos x="46" y="8"/>
                </a:cxn>
                <a:cxn ang="0">
                  <a:pos x="22" y="0"/>
                </a:cxn>
                <a:cxn ang="0">
                  <a:pos x="6" y="28"/>
                </a:cxn>
                <a:cxn ang="0">
                  <a:pos x="14" y="76"/>
                </a:cxn>
                <a:cxn ang="0">
                  <a:pos x="38" y="84"/>
                </a:cxn>
                <a:cxn ang="0">
                  <a:pos x="66" y="64"/>
                </a:cxn>
                <a:cxn ang="0">
                  <a:pos x="62" y="44"/>
                </a:cxn>
              </a:cxnLst>
              <a:rect l="0" t="0" r="r" b="b"/>
              <a:pathLst>
                <a:path w="66" h="84">
                  <a:moveTo>
                    <a:pt x="62" y="44"/>
                  </a:moveTo>
                  <a:cubicBezTo>
                    <a:pt x="60" y="40"/>
                    <a:pt x="54" y="13"/>
                    <a:pt x="46" y="8"/>
                  </a:cubicBezTo>
                  <a:cubicBezTo>
                    <a:pt x="38" y="3"/>
                    <a:pt x="22" y="0"/>
                    <a:pt x="22" y="0"/>
                  </a:cubicBezTo>
                  <a:cubicBezTo>
                    <a:pt x="5" y="5"/>
                    <a:pt x="0" y="10"/>
                    <a:pt x="6" y="28"/>
                  </a:cubicBezTo>
                  <a:cubicBezTo>
                    <a:pt x="7" y="44"/>
                    <a:pt x="0" y="66"/>
                    <a:pt x="14" y="76"/>
                  </a:cubicBezTo>
                  <a:cubicBezTo>
                    <a:pt x="20" y="80"/>
                    <a:pt x="38" y="84"/>
                    <a:pt x="38" y="84"/>
                  </a:cubicBezTo>
                  <a:cubicBezTo>
                    <a:pt x="65" y="74"/>
                    <a:pt x="59" y="84"/>
                    <a:pt x="66" y="64"/>
                  </a:cubicBezTo>
                  <a:cubicBezTo>
                    <a:pt x="57" y="38"/>
                    <a:pt x="52" y="34"/>
                    <a:pt x="62" y="44"/>
                  </a:cubicBez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5" name="Group 190"/>
          <p:cNvGrpSpPr/>
          <p:nvPr/>
        </p:nvGrpSpPr>
        <p:grpSpPr>
          <a:xfrm>
            <a:off x="598553" y="4965381"/>
            <a:ext cx="3788944" cy="369332"/>
            <a:chOff x="576536" y="6049086"/>
            <a:chExt cx="3788944" cy="369332"/>
          </a:xfrm>
        </p:grpSpPr>
        <p:sp>
          <p:nvSpPr>
            <p:cNvPr id="228" name="Oval 19"/>
            <p:cNvSpPr>
              <a:spLocks noChangeArrowheads="1"/>
            </p:cNvSpPr>
            <p:nvPr/>
          </p:nvSpPr>
          <p:spPr bwMode="auto">
            <a:xfrm rot="5166377">
              <a:off x="505892" y="6188508"/>
              <a:ext cx="231775" cy="90488"/>
            </a:xfrm>
            <a:prstGeom prst="ellipse">
              <a:avLst/>
            </a:prstGeom>
            <a:solidFill>
              <a:srgbClr val="8E43D9"/>
            </a:soli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2439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 Gamma-</a:t>
              </a:r>
              <a:r>
                <a:rPr lang="en-US" dirty="0" err="1" smtClean="0"/>
                <a:t>protobacteria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818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</p:txBody>
      </p:sp>
      <p:sp>
        <p:nvSpPr>
          <p:cNvPr id="175" name="TextBox 174"/>
          <p:cNvSpPr txBox="1"/>
          <p:nvPr/>
        </p:nvSpPr>
        <p:spPr>
          <a:xfrm>
            <a:off x="2387600" y="6908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73" name="Picture 1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00" y="2070100"/>
            <a:ext cx="4533900" cy="4533900"/>
          </a:xfrm>
          <a:prstGeom prst="rect">
            <a:avLst/>
          </a:prstGeom>
        </p:spPr>
      </p:pic>
      <p:sp>
        <p:nvSpPr>
          <p:cNvPr id="176" name="TextBox 175"/>
          <p:cNvSpPr txBox="1"/>
          <p:nvPr/>
        </p:nvSpPr>
        <p:spPr>
          <a:xfrm>
            <a:off x="5988166" y="1669783"/>
            <a:ext cx="2878913" cy="64633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Common metric = </a:t>
            </a:r>
          </a:p>
          <a:p>
            <a:r>
              <a:rPr lang="en-US" dirty="0" smtClean="0"/>
              <a:t>Faith’s </a:t>
            </a:r>
            <a:r>
              <a:rPr lang="en-US" dirty="0" err="1" smtClean="0"/>
              <a:t>phylogenetic</a:t>
            </a:r>
            <a:r>
              <a:rPr lang="en-US" dirty="0" smtClean="0"/>
              <a:t> diversity</a:t>
            </a:r>
            <a:endParaRPr lang="en-US" dirty="0"/>
          </a:p>
        </p:txBody>
      </p:sp>
      <p:sp>
        <p:nvSpPr>
          <p:cNvPr id="174" name="Slide Number Placeholder 17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812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Subsampling:  Get “even”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0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Because of sequencing artifacts and experimental design, there can be quite a range of quality sequences returned for each sample.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Sub-sampling of sequences to achieve an even number across all samples within a dataset allows for comparing diversity across samples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b="1" dirty="0" smtClean="0"/>
              <a:t>This is very important for being able to compare diversity across samples.</a:t>
            </a:r>
            <a:endParaRPr lang="en-US" dirty="0" smtClean="0"/>
          </a:p>
          <a:p>
            <a:pPr lvl="1"/>
            <a:r>
              <a:rPr lang="en-US" dirty="0" smtClean="0"/>
              <a:t>Analogy:  You are a tree ecologist.  Would it be reasonable to directly compare the forest diversity (assessed by counting different types of trees) in a 1x1 m plot to a 1000 x 1000 km plot?  The second plot has 1000x the coverage as the first and thus the comparison is unsound.</a:t>
            </a:r>
          </a:p>
          <a:p>
            <a:pPr marL="0" indent="0">
              <a:buNone/>
            </a:pPr>
            <a:endParaRPr lang="en-US" b="1" dirty="0" smtClean="0"/>
          </a:p>
          <a:p>
            <a:r>
              <a:rPr lang="en-US" dirty="0" smtClean="0"/>
              <a:t>Choose a sequencing depth that maximizes the number of samples that can be included at the most informative sequencing depth.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If you have obvious outliers in sequencing depth (e.g., the median depth is 70K and you have one sample with 1000 sequences), get rid of it and save yourself heartache.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512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9771" y="1987232"/>
            <a:ext cx="5264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Let’s analysis!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68259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Part 2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377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Part 1 Review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smtClean="0"/>
              <a:t>Within-sample diversity </a:t>
            </a:r>
            <a:r>
              <a:rPr lang="en-US" dirty="0" smtClean="0"/>
              <a:t>describes a single community/ sample, and includes metrics of </a:t>
            </a:r>
            <a:r>
              <a:rPr lang="en-US" b="1" dirty="0" smtClean="0"/>
              <a:t>richness</a:t>
            </a:r>
            <a:r>
              <a:rPr lang="en-US" dirty="0" smtClean="0"/>
              <a:t>, </a:t>
            </a:r>
            <a:r>
              <a:rPr lang="en-US" b="1" dirty="0" smtClean="0"/>
              <a:t>evenness</a:t>
            </a:r>
            <a:r>
              <a:rPr lang="en-US" dirty="0" smtClean="0"/>
              <a:t>, </a:t>
            </a:r>
            <a:r>
              <a:rPr lang="en-US" b="1" dirty="0" smtClean="0"/>
              <a:t>phylogenetic diversity</a:t>
            </a:r>
            <a:r>
              <a:rPr lang="en-US" dirty="0" smtClean="0"/>
              <a:t>, and other summative metrics of diversity.</a:t>
            </a:r>
            <a:endParaRPr lang="en-US" b="1" dirty="0" smtClean="0"/>
          </a:p>
          <a:p>
            <a:endParaRPr lang="en-US" dirty="0" smtClean="0"/>
          </a:p>
          <a:p>
            <a:r>
              <a:rPr lang="en-US" dirty="0" smtClean="0"/>
              <a:t>Because sequencing success can be highly variable, </a:t>
            </a:r>
            <a:r>
              <a:rPr lang="en-US" b="1" dirty="0" smtClean="0"/>
              <a:t>rarefaction </a:t>
            </a:r>
            <a:r>
              <a:rPr lang="en-US" dirty="0" smtClean="0"/>
              <a:t>is used to ensure an even-depth of sequences across communities that will be compared.  </a:t>
            </a:r>
          </a:p>
          <a:p>
            <a:endParaRPr lang="en-US" dirty="0" smtClean="0"/>
          </a:p>
          <a:p>
            <a:r>
              <a:rPr lang="en-US" dirty="0" smtClean="0"/>
              <a:t>An </a:t>
            </a:r>
            <a:r>
              <a:rPr lang="en-US" b="1" dirty="0" smtClean="0"/>
              <a:t>OTU table</a:t>
            </a:r>
            <a:r>
              <a:rPr lang="en-US" dirty="0" smtClean="0"/>
              <a:t> is the input file for community analyses.  It contains information about the abundance of each OTU within every sample.  OTU tables  can be (</a:t>
            </a:r>
            <a:r>
              <a:rPr lang="en-US" b="1" dirty="0" smtClean="0"/>
              <a:t>classic, .txt</a:t>
            </a:r>
            <a:r>
              <a:rPr lang="en-US" dirty="0" smtClean="0"/>
              <a:t>) or (.</a:t>
            </a:r>
            <a:r>
              <a:rPr lang="en-US" b="1" dirty="0" err="1" smtClean="0"/>
              <a:t>biom</a:t>
            </a:r>
            <a:r>
              <a:rPr lang="en-US" dirty="0" smtClean="0"/>
              <a:t>) format.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33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Tutorial:  What we’re about to do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414576"/>
            <a:ext cx="8229600" cy="5080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Pick OTUs open reference includes:</a:t>
            </a:r>
          </a:p>
          <a:p>
            <a:pPr lvl="1"/>
            <a:r>
              <a:rPr lang="en-US" sz="2400" dirty="0" smtClean="0"/>
              <a:t>Quality control/ chimera check</a:t>
            </a:r>
          </a:p>
          <a:p>
            <a:pPr lvl="1"/>
            <a:r>
              <a:rPr lang="en-US" sz="2400" dirty="0" smtClean="0"/>
              <a:t>Cluster at 97% identity</a:t>
            </a:r>
          </a:p>
          <a:p>
            <a:pPr lvl="1"/>
            <a:r>
              <a:rPr lang="en-US" sz="2400" dirty="0" smtClean="0"/>
              <a:t>Pick representative sequence for the whole OTU</a:t>
            </a:r>
          </a:p>
          <a:p>
            <a:pPr lvl="1"/>
            <a:r>
              <a:rPr lang="en-US" sz="2400" dirty="0" smtClean="0"/>
              <a:t>Assign taxonomy to the rep. sequence </a:t>
            </a:r>
          </a:p>
          <a:p>
            <a:pPr lvl="1"/>
            <a:r>
              <a:rPr lang="en-US" sz="2400" dirty="0" smtClean="0"/>
              <a:t>Make an alignment of the rep. sequence</a:t>
            </a:r>
          </a:p>
          <a:p>
            <a:pPr lvl="1"/>
            <a:r>
              <a:rPr lang="en-US" sz="2400" dirty="0" smtClean="0"/>
              <a:t>Build a tree from the alignment</a:t>
            </a:r>
          </a:p>
          <a:p>
            <a:pPr lvl="1"/>
            <a:r>
              <a:rPr lang="en-US" sz="2400" dirty="0" smtClean="0"/>
              <a:t>Made OTU tables (</a:t>
            </a:r>
            <a:r>
              <a:rPr lang="en-US" sz="2400" dirty="0" err="1" smtClean="0"/>
              <a:t>biom</a:t>
            </a:r>
            <a:r>
              <a:rPr lang="en-US" sz="2400" dirty="0" smtClean="0"/>
              <a:t> + classic): </a:t>
            </a:r>
            <a:r>
              <a:rPr lang="en-US" sz="2400" b="1" dirty="0" err="1" smtClean="0"/>
              <a:t>make_otu_table.py</a:t>
            </a:r>
            <a:endParaRPr lang="en-US" sz="2400" b="1" dirty="0" smtClean="0"/>
          </a:p>
          <a:p>
            <a:r>
              <a:rPr lang="en-US" sz="2800" dirty="0" smtClean="0"/>
              <a:t>Rarefied to an equal sequencing depth:  </a:t>
            </a:r>
            <a:r>
              <a:rPr lang="en-US" sz="2800" b="1" dirty="0" err="1" smtClean="0"/>
              <a:t>alpha_rarefaction.py</a:t>
            </a:r>
            <a:endParaRPr lang="en-US" sz="2800" b="1" dirty="0" smtClean="0"/>
          </a:p>
          <a:p>
            <a:r>
              <a:rPr lang="en-US" sz="2800" dirty="0" smtClean="0"/>
              <a:t>Calculated &amp; visualized alpha diversity: </a:t>
            </a:r>
            <a:r>
              <a:rPr lang="en-US" sz="2800" b="1" dirty="0" err="1" smtClean="0"/>
              <a:t>alpha_diversity.py</a:t>
            </a:r>
            <a:r>
              <a:rPr lang="en-US" sz="2800" b="1" dirty="0" smtClean="0"/>
              <a:t>, </a:t>
            </a:r>
            <a:r>
              <a:rPr lang="en-US" sz="2800" b="1" dirty="0" err="1" smtClean="0"/>
              <a:t>summarize_taxa_through_plots.py</a:t>
            </a:r>
            <a:endParaRPr lang="en-US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2140383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grpSp>
        <p:nvGrpSpPr>
          <p:cNvPr id="120" name="Group 119"/>
          <p:cNvGrpSpPr/>
          <p:nvPr/>
        </p:nvGrpSpPr>
        <p:grpSpPr>
          <a:xfrm>
            <a:off x="3432911" y="274638"/>
            <a:ext cx="2286000" cy="12403395"/>
            <a:chOff x="4991100" y="274638"/>
            <a:chExt cx="2286000" cy="12403395"/>
          </a:xfrm>
        </p:grpSpPr>
        <p:sp>
          <p:nvSpPr>
            <p:cNvPr id="109" name="Rectangle 108"/>
            <p:cNvSpPr/>
            <p:nvPr/>
          </p:nvSpPr>
          <p:spPr>
            <a:xfrm>
              <a:off x="4991100" y="274638"/>
              <a:ext cx="2286000" cy="124033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lvl="0"/>
              <a:r>
                <a:rPr lang="en-US" sz="40000" dirty="0" smtClean="0">
                  <a:solidFill>
                    <a:prstClr val="black"/>
                  </a:solidFill>
                </a:rPr>
                <a:t>?</a:t>
              </a:r>
              <a:endParaRPr lang="en-US" sz="40000" dirty="0">
                <a:solidFill>
                  <a:prstClr val="black"/>
                </a:solidFill>
              </a:endParaRPr>
            </a:p>
          </p:txBody>
        </p:sp>
        <p:grpSp>
          <p:nvGrpSpPr>
            <p:cNvPr id="119" name="Group 118"/>
            <p:cNvGrpSpPr/>
            <p:nvPr/>
          </p:nvGrpSpPr>
          <p:grpSpPr>
            <a:xfrm>
              <a:off x="5444745" y="1997439"/>
              <a:ext cx="1727260" cy="3384509"/>
              <a:chOff x="5444745" y="1997439"/>
              <a:chExt cx="1727260" cy="3384509"/>
            </a:xfrm>
          </p:grpSpPr>
          <p:grpSp>
            <p:nvGrpSpPr>
              <p:cNvPr id="6" name="Group 148"/>
              <p:cNvGrpSpPr>
                <a:grpSpLocks/>
              </p:cNvGrpSpPr>
              <p:nvPr/>
            </p:nvGrpSpPr>
            <p:grpSpPr bwMode="auto">
              <a:xfrm rot="3418065">
                <a:off x="5690943" y="2125575"/>
                <a:ext cx="171450" cy="304800"/>
                <a:chOff x="4440" y="2520"/>
                <a:chExt cx="108" cy="192"/>
              </a:xfrm>
            </p:grpSpPr>
            <p:sp>
              <p:nvSpPr>
                <p:cNvPr id="7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8" name="Oval 68"/>
              <p:cNvSpPr>
                <a:spLocks noChangeArrowheads="1"/>
              </p:cNvSpPr>
              <p:nvPr/>
            </p:nvSpPr>
            <p:spPr bwMode="auto">
              <a:xfrm>
                <a:off x="5588081" y="2359966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 rot="3533757">
                <a:off x="5734880" y="213293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0" name="Group 39"/>
              <p:cNvGrpSpPr>
                <a:grpSpLocks/>
              </p:cNvGrpSpPr>
              <p:nvPr/>
            </p:nvGrpSpPr>
            <p:grpSpPr bwMode="auto">
              <a:xfrm rot="20295303">
                <a:off x="5999291" y="4175435"/>
                <a:ext cx="314325" cy="115888"/>
                <a:chOff x="3480" y="3456"/>
                <a:chExt cx="168" cy="48"/>
              </a:xfrm>
            </p:grpSpPr>
            <p:sp>
              <p:nvSpPr>
                <p:cNvPr id="21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23" name="Oval 13"/>
              <p:cNvSpPr>
                <a:spLocks noChangeArrowheads="1"/>
              </p:cNvSpPr>
              <p:nvPr/>
            </p:nvSpPr>
            <p:spPr bwMode="auto">
              <a:xfrm rot="1102600">
                <a:off x="6342715" y="2026761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Oval 83"/>
              <p:cNvSpPr>
                <a:spLocks noChangeArrowheads="1"/>
              </p:cNvSpPr>
              <p:nvPr/>
            </p:nvSpPr>
            <p:spPr bwMode="auto">
              <a:xfrm rot="1097517">
                <a:off x="6217229" y="4332729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25" name="Oval 26"/>
              <p:cNvSpPr>
                <a:spLocks noChangeArrowheads="1"/>
              </p:cNvSpPr>
              <p:nvPr/>
            </p:nvSpPr>
            <p:spPr bwMode="auto">
              <a:xfrm rot="3636805">
                <a:off x="6759737" y="3150476"/>
                <a:ext cx="269875" cy="11588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21"/>
              <p:cNvSpPr>
                <a:spLocks/>
              </p:cNvSpPr>
              <p:nvPr/>
            </p:nvSpPr>
            <p:spPr bwMode="auto">
              <a:xfrm>
                <a:off x="6588471" y="3484488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90"/>
              <p:cNvSpPr>
                <a:spLocks/>
              </p:cNvSpPr>
              <p:nvPr/>
            </p:nvSpPr>
            <p:spPr bwMode="auto">
              <a:xfrm rot="20486764">
                <a:off x="6774807" y="3361649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Oval 19"/>
              <p:cNvSpPr>
                <a:spLocks noChangeArrowheads="1"/>
              </p:cNvSpPr>
              <p:nvPr/>
            </p:nvSpPr>
            <p:spPr bwMode="auto">
              <a:xfrm rot="6773669">
                <a:off x="6393758" y="3616034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113"/>
              <p:cNvSpPr>
                <a:spLocks/>
              </p:cNvSpPr>
              <p:nvPr/>
            </p:nvSpPr>
            <p:spPr bwMode="auto">
              <a:xfrm rot="14039165">
                <a:off x="6034529" y="2106328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Oval 13"/>
              <p:cNvSpPr>
                <a:spLocks noChangeArrowheads="1"/>
              </p:cNvSpPr>
              <p:nvPr/>
            </p:nvSpPr>
            <p:spPr bwMode="auto">
              <a:xfrm rot="1102600">
                <a:off x="6867076" y="2400618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Oval 13"/>
              <p:cNvSpPr>
                <a:spLocks noChangeArrowheads="1"/>
              </p:cNvSpPr>
              <p:nvPr/>
            </p:nvSpPr>
            <p:spPr bwMode="auto">
              <a:xfrm rot="1102600">
                <a:off x="6944902" y="2695336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32" name="Group 39"/>
              <p:cNvGrpSpPr>
                <a:grpSpLocks/>
              </p:cNvGrpSpPr>
              <p:nvPr/>
            </p:nvGrpSpPr>
            <p:grpSpPr bwMode="auto">
              <a:xfrm rot="20208926">
                <a:off x="6733278" y="3514827"/>
                <a:ext cx="314325" cy="115888"/>
                <a:chOff x="3480" y="3456"/>
                <a:chExt cx="168" cy="48"/>
              </a:xfrm>
            </p:grpSpPr>
            <p:sp>
              <p:nvSpPr>
                <p:cNvPr id="33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35" name="Group 39"/>
              <p:cNvGrpSpPr>
                <a:grpSpLocks/>
              </p:cNvGrpSpPr>
              <p:nvPr/>
            </p:nvGrpSpPr>
            <p:grpSpPr bwMode="auto">
              <a:xfrm rot="315620">
                <a:off x="5905206" y="2011435"/>
                <a:ext cx="314325" cy="115888"/>
                <a:chOff x="3480" y="3456"/>
                <a:chExt cx="168" cy="48"/>
              </a:xfrm>
            </p:grpSpPr>
            <p:sp>
              <p:nvSpPr>
                <p:cNvPr id="36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8" name="Freeform 90"/>
              <p:cNvSpPr>
                <a:spLocks/>
              </p:cNvSpPr>
              <p:nvPr/>
            </p:nvSpPr>
            <p:spPr bwMode="auto">
              <a:xfrm rot="10800000">
                <a:off x="6596409" y="235482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90"/>
              <p:cNvSpPr>
                <a:spLocks/>
              </p:cNvSpPr>
              <p:nvPr/>
            </p:nvSpPr>
            <p:spPr bwMode="auto">
              <a:xfrm rot="3482676">
                <a:off x="6847708" y="3063111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Oval 19"/>
              <p:cNvSpPr>
                <a:spLocks noChangeArrowheads="1"/>
              </p:cNvSpPr>
              <p:nvPr/>
            </p:nvSpPr>
            <p:spPr bwMode="auto">
              <a:xfrm rot="9210081">
                <a:off x="6564397" y="3708232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Oval 19"/>
              <p:cNvSpPr>
                <a:spLocks noChangeArrowheads="1"/>
              </p:cNvSpPr>
              <p:nvPr/>
            </p:nvSpPr>
            <p:spPr bwMode="auto">
              <a:xfrm rot="6954616">
                <a:off x="6087129" y="3715816"/>
                <a:ext cx="231775" cy="90488"/>
              </a:xfrm>
              <a:prstGeom prst="ellipse">
                <a:avLst/>
              </a:prstGeom>
              <a:solidFill>
                <a:srgbClr val="8E43D9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Oval 83"/>
              <p:cNvSpPr>
                <a:spLocks noChangeArrowheads="1"/>
              </p:cNvSpPr>
              <p:nvPr/>
            </p:nvSpPr>
            <p:spPr bwMode="auto">
              <a:xfrm rot="1097517">
                <a:off x="6682211" y="339573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3" name="Oval 83"/>
              <p:cNvSpPr>
                <a:spLocks noChangeArrowheads="1"/>
              </p:cNvSpPr>
              <p:nvPr/>
            </p:nvSpPr>
            <p:spPr bwMode="auto">
              <a:xfrm rot="1097517">
                <a:off x="6238396" y="402364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4" name="Freeform 113"/>
              <p:cNvSpPr>
                <a:spLocks/>
              </p:cNvSpPr>
              <p:nvPr/>
            </p:nvSpPr>
            <p:spPr bwMode="auto">
              <a:xfrm rot="3470894">
                <a:off x="5444185" y="2185689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45" name="Group 148"/>
              <p:cNvGrpSpPr>
                <a:grpSpLocks/>
              </p:cNvGrpSpPr>
              <p:nvPr/>
            </p:nvGrpSpPr>
            <p:grpSpPr bwMode="auto">
              <a:xfrm rot="1067924">
                <a:off x="5962259" y="3602216"/>
                <a:ext cx="144877" cy="251292"/>
                <a:chOff x="4440" y="2520"/>
                <a:chExt cx="108" cy="192"/>
              </a:xfrm>
            </p:grpSpPr>
            <p:sp>
              <p:nvSpPr>
                <p:cNvPr id="4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7" name="Oval 68"/>
              <p:cNvSpPr>
                <a:spLocks noChangeArrowheads="1"/>
              </p:cNvSpPr>
              <p:nvPr/>
            </p:nvSpPr>
            <p:spPr bwMode="auto">
              <a:xfrm>
                <a:off x="6156102" y="3917211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Oval 83"/>
              <p:cNvSpPr>
                <a:spLocks noChangeArrowheads="1"/>
              </p:cNvSpPr>
              <p:nvPr/>
            </p:nvSpPr>
            <p:spPr bwMode="auto">
              <a:xfrm>
                <a:off x="6542434" y="211332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2" name="Oval 83"/>
              <p:cNvSpPr>
                <a:spLocks noChangeArrowheads="1"/>
              </p:cNvSpPr>
              <p:nvPr/>
            </p:nvSpPr>
            <p:spPr bwMode="auto">
              <a:xfrm>
                <a:off x="6718649" y="252752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3" name="Oval 68"/>
              <p:cNvSpPr>
                <a:spLocks noChangeArrowheads="1"/>
              </p:cNvSpPr>
              <p:nvPr/>
            </p:nvSpPr>
            <p:spPr bwMode="auto">
              <a:xfrm>
                <a:off x="6804186" y="2225718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Oval 68"/>
              <p:cNvSpPr>
                <a:spLocks noChangeArrowheads="1"/>
              </p:cNvSpPr>
              <p:nvPr/>
            </p:nvSpPr>
            <p:spPr bwMode="auto">
              <a:xfrm>
                <a:off x="5669815" y="2077993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Oval 68"/>
              <p:cNvSpPr>
                <a:spLocks noChangeArrowheads="1"/>
              </p:cNvSpPr>
              <p:nvPr/>
            </p:nvSpPr>
            <p:spPr bwMode="auto">
              <a:xfrm>
                <a:off x="5444745" y="2411634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Oval 68"/>
              <p:cNvSpPr>
                <a:spLocks noChangeArrowheads="1"/>
              </p:cNvSpPr>
              <p:nvPr/>
            </p:nvSpPr>
            <p:spPr bwMode="auto">
              <a:xfrm>
                <a:off x="6758336" y="325033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Oval 68"/>
              <p:cNvSpPr>
                <a:spLocks noChangeArrowheads="1"/>
              </p:cNvSpPr>
              <p:nvPr/>
            </p:nvSpPr>
            <p:spPr bwMode="auto">
              <a:xfrm rot="1097517">
                <a:off x="7081517" y="297357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71" name="Group 148"/>
              <p:cNvGrpSpPr>
                <a:grpSpLocks/>
              </p:cNvGrpSpPr>
              <p:nvPr/>
            </p:nvGrpSpPr>
            <p:grpSpPr bwMode="auto">
              <a:xfrm>
                <a:off x="6759924" y="2745774"/>
                <a:ext cx="171450" cy="304800"/>
                <a:chOff x="4440" y="2520"/>
                <a:chExt cx="108" cy="192"/>
              </a:xfrm>
            </p:grpSpPr>
            <p:sp>
              <p:nvSpPr>
                <p:cNvPr id="72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3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4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5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6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8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83" name="Oval 83"/>
              <p:cNvSpPr>
                <a:spLocks noChangeArrowheads="1"/>
              </p:cNvSpPr>
              <p:nvPr/>
            </p:nvSpPr>
            <p:spPr bwMode="auto">
              <a:xfrm>
                <a:off x="7042718" y="258149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4" name="Oval 83"/>
              <p:cNvSpPr>
                <a:spLocks noChangeArrowheads="1"/>
              </p:cNvSpPr>
              <p:nvPr/>
            </p:nvSpPr>
            <p:spPr bwMode="auto">
              <a:xfrm>
                <a:off x="5489989" y="230368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6" name="Oval 26"/>
              <p:cNvSpPr>
                <a:spLocks noChangeArrowheads="1"/>
              </p:cNvSpPr>
              <p:nvPr/>
            </p:nvSpPr>
            <p:spPr bwMode="auto">
              <a:xfrm rot="3227012">
                <a:off x="5951299" y="4418889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Oval 68"/>
              <p:cNvSpPr>
                <a:spLocks noChangeArrowheads="1"/>
              </p:cNvSpPr>
              <p:nvPr/>
            </p:nvSpPr>
            <p:spPr bwMode="auto">
              <a:xfrm>
                <a:off x="6006811" y="486886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Oval 83"/>
              <p:cNvSpPr>
                <a:spLocks noChangeArrowheads="1"/>
              </p:cNvSpPr>
              <p:nvPr/>
            </p:nvSpPr>
            <p:spPr bwMode="auto">
              <a:xfrm>
                <a:off x="6518357" y="226760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0" name="Oval 83"/>
              <p:cNvSpPr>
                <a:spLocks noChangeArrowheads="1"/>
              </p:cNvSpPr>
              <p:nvPr/>
            </p:nvSpPr>
            <p:spPr bwMode="auto">
              <a:xfrm>
                <a:off x="6759924" y="265687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1" name="Oval 68"/>
              <p:cNvSpPr>
                <a:spLocks noChangeArrowheads="1"/>
              </p:cNvSpPr>
              <p:nvPr/>
            </p:nvSpPr>
            <p:spPr bwMode="auto">
              <a:xfrm>
                <a:off x="6292486" y="199743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Oval 83"/>
              <p:cNvSpPr>
                <a:spLocks noChangeArrowheads="1"/>
              </p:cNvSpPr>
              <p:nvPr/>
            </p:nvSpPr>
            <p:spPr bwMode="auto">
              <a:xfrm>
                <a:off x="6083011" y="429551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4" name="Freeform 17"/>
              <p:cNvSpPr>
                <a:spLocks/>
              </p:cNvSpPr>
              <p:nvPr/>
            </p:nvSpPr>
            <p:spPr bwMode="auto">
              <a:xfrm rot="6869517">
                <a:off x="6152695" y="371516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95" name="Group 148"/>
              <p:cNvGrpSpPr>
                <a:grpSpLocks/>
              </p:cNvGrpSpPr>
              <p:nvPr/>
            </p:nvGrpSpPr>
            <p:grpSpPr bwMode="auto">
              <a:xfrm>
                <a:off x="5962361" y="3860061"/>
                <a:ext cx="171450" cy="304800"/>
                <a:chOff x="4440" y="2520"/>
                <a:chExt cx="108" cy="192"/>
              </a:xfrm>
            </p:grpSpPr>
            <p:sp>
              <p:nvSpPr>
                <p:cNvPr id="9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07" name="Oval 83"/>
              <p:cNvSpPr>
                <a:spLocks noChangeArrowheads="1"/>
              </p:cNvSpPr>
              <p:nvPr/>
            </p:nvSpPr>
            <p:spPr bwMode="auto">
              <a:xfrm>
                <a:off x="5930621" y="4984750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grpSp>
            <p:nvGrpSpPr>
              <p:cNvPr id="58" name="Group 39"/>
              <p:cNvGrpSpPr>
                <a:grpSpLocks/>
              </p:cNvGrpSpPr>
              <p:nvPr/>
            </p:nvGrpSpPr>
            <p:grpSpPr bwMode="auto">
              <a:xfrm rot="3721171">
                <a:off x="6505184" y="2139792"/>
                <a:ext cx="314325" cy="115888"/>
                <a:chOff x="3480" y="3456"/>
                <a:chExt cx="168" cy="48"/>
              </a:xfrm>
            </p:grpSpPr>
            <p:sp>
              <p:nvSpPr>
                <p:cNvPr id="59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10" name="Oval 83"/>
              <p:cNvSpPr>
                <a:spLocks noChangeArrowheads="1"/>
              </p:cNvSpPr>
              <p:nvPr/>
            </p:nvSpPr>
            <p:spPr bwMode="auto">
              <a:xfrm>
                <a:off x="6149040" y="440346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1" name="Oval 26"/>
              <p:cNvSpPr>
                <a:spLocks noChangeArrowheads="1"/>
              </p:cNvSpPr>
              <p:nvPr/>
            </p:nvSpPr>
            <p:spPr bwMode="auto">
              <a:xfrm rot="3227012">
                <a:off x="6087263" y="4940584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Oval 26"/>
              <p:cNvSpPr>
                <a:spLocks noChangeArrowheads="1"/>
              </p:cNvSpPr>
              <p:nvPr/>
            </p:nvSpPr>
            <p:spPr bwMode="auto">
              <a:xfrm rot="3227012">
                <a:off x="6061863" y="5056695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21"/>
              <p:cNvSpPr>
                <a:spLocks/>
              </p:cNvSpPr>
              <p:nvPr/>
            </p:nvSpPr>
            <p:spPr bwMode="auto">
              <a:xfrm>
                <a:off x="6277480" y="4940386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90"/>
              <p:cNvSpPr>
                <a:spLocks/>
              </p:cNvSpPr>
              <p:nvPr/>
            </p:nvSpPr>
            <p:spPr bwMode="auto">
              <a:xfrm rot="20486764">
                <a:off x="6038044" y="520723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Oval 83"/>
              <p:cNvSpPr>
                <a:spLocks noChangeArrowheads="1"/>
              </p:cNvSpPr>
              <p:nvPr/>
            </p:nvSpPr>
            <p:spPr bwMode="auto">
              <a:xfrm>
                <a:off x="6023162" y="5045914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6" name="Oval 19"/>
              <p:cNvSpPr>
                <a:spLocks noChangeArrowheads="1"/>
              </p:cNvSpPr>
              <p:nvPr/>
            </p:nvSpPr>
            <p:spPr bwMode="auto">
              <a:xfrm rot="9210081">
                <a:off x="5941434" y="5182065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Oval 83"/>
              <p:cNvSpPr>
                <a:spLocks noChangeArrowheads="1"/>
              </p:cNvSpPr>
              <p:nvPr/>
            </p:nvSpPr>
            <p:spPr bwMode="auto">
              <a:xfrm>
                <a:off x="6224416" y="527399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8" name="Oval 68"/>
              <p:cNvSpPr>
                <a:spLocks noChangeArrowheads="1"/>
              </p:cNvSpPr>
              <p:nvPr/>
            </p:nvSpPr>
            <p:spPr bwMode="auto">
              <a:xfrm>
                <a:off x="5920852" y="5095920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21" name="Slide Number Placeholder 1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698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A</a:t>
            </a:r>
            <a:r>
              <a:rPr lang="en-US" dirty="0" err="1" smtClean="0"/>
              <a:t>mplicon</a:t>
            </a:r>
            <a:r>
              <a:rPr lang="en-US" dirty="0" smtClean="0"/>
              <a:t> sequence analysis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QIIME:  </a:t>
            </a:r>
          </a:p>
          <a:p>
            <a:pPr lvl="1"/>
            <a:r>
              <a:rPr lang="en-US" dirty="0" smtClean="0"/>
              <a:t>Calculating comparative (beta) diversity</a:t>
            </a:r>
          </a:p>
          <a:p>
            <a:pPr lvl="1"/>
            <a:r>
              <a:rPr lang="en-US" dirty="0" smtClean="0"/>
              <a:t>Visualizing patterns of comparative diversity</a:t>
            </a:r>
          </a:p>
          <a:p>
            <a:pPr lvl="1"/>
            <a:r>
              <a:rPr lang="en-US" dirty="0" smtClean="0"/>
              <a:t>Hypothesis testing:  clusters and gradients</a:t>
            </a:r>
          </a:p>
          <a:p>
            <a:pPr lvl="1"/>
            <a:r>
              <a:rPr lang="en-US" dirty="0" smtClean="0"/>
              <a:t>Dealing with the QIIME </a:t>
            </a:r>
            <a:r>
              <a:rPr lang="en-US" dirty="0" err="1" smtClean="0"/>
              <a:t>biom</a:t>
            </a:r>
            <a:r>
              <a:rPr lang="en-US" dirty="0" smtClean="0"/>
              <a:t> table:  conversion and nuances</a:t>
            </a:r>
          </a:p>
        </p:txBody>
      </p:sp>
    </p:spTree>
    <p:extLst>
      <p:ext uri="{BB962C8B-B14F-4D97-AF65-F5344CB8AC3E}">
        <p14:creationId xmlns:p14="http://schemas.microsoft.com/office/powerpoint/2010/main" val="9368994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Outline:  Comparative (beta) diversity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questions can you ask about your microbial communities</a:t>
            </a:r>
            <a:r>
              <a:rPr lang="en-US" dirty="0" smtClean="0"/>
              <a:t>?</a:t>
            </a:r>
          </a:p>
          <a:p>
            <a:r>
              <a:rPr lang="en-US" dirty="0" smtClean="0"/>
              <a:t>Comparative diversity</a:t>
            </a:r>
          </a:p>
          <a:p>
            <a:pPr lvl="1"/>
            <a:r>
              <a:rPr lang="en-US" dirty="0" smtClean="0"/>
              <a:t>Calculating community </a:t>
            </a:r>
            <a:r>
              <a:rPr lang="en-US" dirty="0"/>
              <a:t>resemblance</a:t>
            </a:r>
          </a:p>
          <a:p>
            <a:pPr lvl="1"/>
            <a:r>
              <a:rPr lang="en-US" dirty="0" smtClean="0"/>
              <a:t>Visualizations:  Ordinations, </a:t>
            </a:r>
            <a:r>
              <a:rPr lang="en-US" dirty="0" err="1" smtClean="0"/>
              <a:t>heatmaps</a:t>
            </a:r>
            <a:r>
              <a:rPr lang="en-US" dirty="0" smtClean="0"/>
              <a:t>, </a:t>
            </a:r>
            <a:r>
              <a:rPr lang="en-US" dirty="0" err="1" smtClean="0"/>
              <a:t>dendrograms</a:t>
            </a:r>
            <a:endParaRPr lang="en-US" dirty="0" smtClean="0"/>
          </a:p>
          <a:p>
            <a:r>
              <a:rPr lang="en-US" dirty="0" smtClean="0"/>
              <a:t>Gradients versus categories (clusters)</a:t>
            </a:r>
          </a:p>
          <a:p>
            <a:pPr lvl="1"/>
            <a:r>
              <a:rPr lang="en-US" dirty="0" smtClean="0"/>
              <a:t>Statistical analysis of clusters: Hypothesis testing for differences in categorical groups</a:t>
            </a:r>
          </a:p>
          <a:p>
            <a:pPr lvl="1"/>
            <a:r>
              <a:rPr lang="en-US" dirty="0" smtClean="0"/>
              <a:t>Statistical analysis of gradients: Linking environmental variables to changes in community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810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1238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Questions about microbial communities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2444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Summary information for each community: </a:t>
            </a:r>
            <a:r>
              <a:rPr lang="en-US" i="1" dirty="0" smtClean="0"/>
              <a:t>Within-sample (alpha) diversity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Differences between communities:              </a:t>
            </a:r>
            <a:r>
              <a:rPr lang="en-US" i="1" dirty="0" smtClean="0"/>
              <a:t>Comparative (beta) diversity</a:t>
            </a:r>
          </a:p>
          <a:p>
            <a:pPr>
              <a:buNone/>
            </a:pPr>
            <a:endParaRPr lang="en-US" dirty="0" smtClean="0"/>
          </a:p>
          <a:p>
            <a:pPr lvl="1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117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Review - yesterday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Navigating in the Shell</a:t>
            </a:r>
          </a:p>
          <a:p>
            <a:r>
              <a:rPr lang="en-US" dirty="0" smtClean="0"/>
              <a:t>Starting an EC2 instance</a:t>
            </a:r>
          </a:p>
          <a:p>
            <a:r>
              <a:rPr lang="en-US" dirty="0" smtClean="0"/>
              <a:t>Connecting to the instance and transferring files</a:t>
            </a:r>
          </a:p>
          <a:p>
            <a:r>
              <a:rPr lang="en-US" dirty="0" smtClean="0"/>
              <a:t>Installing software on an instance</a:t>
            </a:r>
          </a:p>
          <a:p>
            <a:r>
              <a:rPr lang="en-US" dirty="0" smtClean="0"/>
              <a:t>Using </a:t>
            </a:r>
            <a:r>
              <a:rPr lang="en-US" dirty="0" err="1" smtClean="0"/>
              <a:t>FastQC</a:t>
            </a:r>
            <a:r>
              <a:rPr lang="en-US" dirty="0" smtClean="0"/>
              <a:t> to assess raw </a:t>
            </a:r>
            <a:r>
              <a:rPr lang="en-US" dirty="0" err="1" smtClean="0"/>
              <a:t>Illumina</a:t>
            </a:r>
            <a:r>
              <a:rPr lang="en-US" dirty="0" smtClean="0"/>
              <a:t> quality</a:t>
            </a:r>
          </a:p>
        </p:txBody>
      </p:sp>
    </p:spTree>
    <p:extLst>
      <p:ext uri="{BB962C8B-B14F-4D97-AF65-F5344CB8AC3E}">
        <p14:creationId xmlns:p14="http://schemas.microsoft.com/office/powerpoint/2010/main" val="3941885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087410"/>
            <a:ext cx="7772400" cy="1143000"/>
          </a:xfrm>
        </p:spPr>
        <p:txBody>
          <a:bodyPr>
            <a:normAutofit fontScale="90000"/>
          </a:bodyPr>
          <a:lstStyle/>
          <a:p>
            <a:r>
              <a:rPr kumimoji="1" lang="en-US" dirty="0" smtClean="0"/>
              <a:t>Ask yourself:  What </a:t>
            </a:r>
            <a:r>
              <a:rPr kumimoji="1" lang="en-US" dirty="0"/>
              <a:t>is the purpose of the analysis?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38712" y="2687610"/>
            <a:ext cx="7819939" cy="3345174"/>
          </a:xfrm>
        </p:spPr>
        <p:txBody>
          <a:bodyPr>
            <a:normAutofit fontScale="92500" lnSpcReduction="20000"/>
          </a:bodyPr>
          <a:lstStyle/>
          <a:p>
            <a:pPr marL="609600" indent="-609600" algn="l">
              <a:buFont typeface="Arial" charset="0"/>
              <a:buAutoNum type="arabicPeriod"/>
            </a:pPr>
            <a:r>
              <a:rPr kumimoji="1"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Exploration: </a:t>
            </a:r>
            <a:r>
              <a:rPr kumimoji="1"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hypothesis generating, perfect for observational studies, includes visualizations like ordinations and clustering</a:t>
            </a:r>
          </a:p>
          <a:p>
            <a:pPr marL="609600" indent="-609600" algn="l">
              <a:buFont typeface="Arial" charset="0"/>
              <a:buAutoNum type="arabicPeriod"/>
            </a:pPr>
            <a:endParaRPr kumimoji="1" lang="en-US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609600" indent="-609600" algn="l">
              <a:buFont typeface="Arial" charset="0"/>
              <a:buAutoNum type="arabicPeriod"/>
            </a:pPr>
            <a:r>
              <a:rPr kumimoji="1"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Hypothesis </a:t>
            </a:r>
            <a:r>
              <a:rPr kumimoji="1"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testing: </a:t>
            </a:r>
            <a:r>
              <a:rPr kumimoji="1"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address a specific question (</a:t>
            </a:r>
            <a:r>
              <a:rPr kumimoji="1" lang="en-US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e.g., </a:t>
            </a:r>
            <a:r>
              <a:rPr kumimoji="1"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are there differences among treatment groups?), and usually permutation-based (non-parametric) p-value</a:t>
            </a:r>
            <a:endParaRPr kumimoji="1"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795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questions do you want to ask about your microbial communities?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696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Comparative diversity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Space / Time </a:t>
            </a:r>
          </a:p>
          <a:p>
            <a:r>
              <a:rPr lang="en-US" dirty="0" smtClean="0"/>
              <a:t>Categories (e.g., fire-affected, recovered)</a:t>
            </a:r>
          </a:p>
          <a:p>
            <a:r>
              <a:rPr lang="en-US" dirty="0" smtClean="0"/>
              <a:t>Gradients/empirical measurements (e.g., pH, temperature, chemistry)</a:t>
            </a:r>
          </a:p>
          <a:p>
            <a:endParaRPr lang="en-US" dirty="0"/>
          </a:p>
          <a:p>
            <a:r>
              <a:rPr lang="en-US" dirty="0" smtClean="0"/>
              <a:t>Look forward to Stuart’s R lecture on category/gradient analyses!</a:t>
            </a:r>
          </a:p>
        </p:txBody>
      </p:sp>
    </p:spTree>
    <p:extLst>
      <p:ext uri="{BB962C8B-B14F-4D97-AF65-F5344CB8AC3E}">
        <p14:creationId xmlns:p14="http://schemas.microsoft.com/office/powerpoint/2010/main" val="42754555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90053" y="90125"/>
            <a:ext cx="8854649" cy="1143000"/>
          </a:xfrm>
        </p:spPr>
        <p:txBody>
          <a:bodyPr>
            <a:normAutofit fontScale="90000"/>
          </a:bodyPr>
          <a:lstStyle/>
          <a:p>
            <a:r>
              <a:rPr kumimoji="1" lang="en-US" dirty="0" smtClean="0">
                <a:solidFill>
                  <a:srgbClr val="7F7F7F"/>
                </a:solidFill>
              </a:rPr>
              <a:t>Analysis of comparative diversity is informed by:</a:t>
            </a:r>
            <a:endParaRPr kumimoji="1" lang="en-US" dirty="0">
              <a:solidFill>
                <a:srgbClr val="7F7F7F"/>
              </a:solidFill>
            </a:endParaRP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98500" y="1163295"/>
            <a:ext cx="7772400" cy="4972346"/>
          </a:xfrm>
        </p:spPr>
        <p:txBody>
          <a:bodyPr>
            <a:normAutofit/>
          </a:bodyPr>
          <a:lstStyle/>
          <a:p>
            <a:pPr lvl="1">
              <a:lnSpc>
                <a:spcPct val="90000"/>
              </a:lnSpc>
              <a:buFontTx/>
              <a:buNone/>
            </a:pPr>
            <a:endParaRPr kumimoji="1" lang="en-US" sz="2400" dirty="0" smtClean="0"/>
          </a:p>
          <a:p>
            <a:pPr>
              <a:lnSpc>
                <a:spcPct val="90000"/>
              </a:lnSpc>
            </a:pPr>
            <a:r>
              <a:rPr kumimoji="1" lang="en-US" sz="2800" dirty="0"/>
              <a:t>Associated </a:t>
            </a:r>
            <a:r>
              <a:rPr kumimoji="1" lang="en-US" sz="2800" dirty="0" smtClean="0"/>
              <a:t>environmental/quantitative variables*</a:t>
            </a:r>
          </a:p>
          <a:p>
            <a:pPr lvl="1">
              <a:lnSpc>
                <a:spcPct val="90000"/>
              </a:lnSpc>
            </a:pPr>
            <a:r>
              <a:rPr kumimoji="1" lang="en-US" sz="2400" dirty="0" smtClean="0"/>
              <a:t>Examples: temperature, red blood cell counts, glucose levels, dissolved oxygen, temperature, acidity, time, % mortality, etc.</a:t>
            </a:r>
          </a:p>
          <a:p>
            <a:pPr lvl="2">
              <a:lnSpc>
                <a:spcPct val="90000"/>
              </a:lnSpc>
              <a:buFontTx/>
              <a:buNone/>
            </a:pPr>
            <a:endParaRPr kumimoji="1" lang="en-US" sz="2000" dirty="0" smtClean="0"/>
          </a:p>
          <a:p>
            <a:pPr>
              <a:lnSpc>
                <a:spcPct val="90000"/>
              </a:lnSpc>
            </a:pPr>
            <a:r>
              <a:rPr kumimoji="1" lang="en-US" sz="2800" dirty="0"/>
              <a:t>Associated </a:t>
            </a:r>
            <a:r>
              <a:rPr kumimoji="1" lang="en-US" sz="2800" dirty="0" smtClean="0"/>
              <a:t>categorical/descriptive/qualitative variables*</a:t>
            </a:r>
          </a:p>
          <a:p>
            <a:pPr lvl="1">
              <a:lnSpc>
                <a:spcPct val="90000"/>
              </a:lnSpc>
            </a:pPr>
            <a:r>
              <a:rPr kumimoji="1" lang="en-US" sz="2400" dirty="0" smtClean="0"/>
              <a:t>Examples: treatment groups, male/female, control/treatment, age groups, before/after</a:t>
            </a:r>
          </a:p>
          <a:p>
            <a:pPr lvl="2">
              <a:lnSpc>
                <a:spcPct val="90000"/>
              </a:lnSpc>
            </a:pPr>
            <a:endParaRPr kumimoji="1" lang="en-US" sz="20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90054" y="6376766"/>
            <a:ext cx="911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* Environmental and categorical variables often are linked to samples in a single “mapping file”</a:t>
            </a:r>
            <a:endParaRPr lang="en-US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930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0152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Comparative diversity requires a measure of pair-wise community </a:t>
            </a:r>
            <a:r>
              <a:rPr lang="en-US" b="1" dirty="0" smtClean="0"/>
              <a:t>resemblance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83120" y="2045499"/>
            <a:ext cx="8458200" cy="4587897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Resemblance  = distance, similarity, dissimilarity</a:t>
            </a:r>
          </a:p>
          <a:p>
            <a:r>
              <a:rPr lang="en-US" dirty="0" smtClean="0"/>
              <a:t>Important decisions in choosing a resemblance metric:</a:t>
            </a:r>
          </a:p>
          <a:p>
            <a:pPr lvl="1"/>
            <a:r>
              <a:rPr lang="en-US" dirty="0" smtClean="0"/>
              <a:t>Weighted </a:t>
            </a:r>
            <a:r>
              <a:rPr lang="en-US" dirty="0" err="1" smtClean="0"/>
              <a:t>v</a:t>
            </a:r>
            <a:r>
              <a:rPr lang="en-US" dirty="0" smtClean="0"/>
              <a:t>. </a:t>
            </a:r>
            <a:r>
              <a:rPr lang="en-US" dirty="0" err="1" smtClean="0"/>
              <a:t>Unweighted</a:t>
            </a:r>
            <a:endParaRPr lang="en-US" dirty="0" smtClean="0"/>
          </a:p>
          <a:p>
            <a:pPr lvl="1"/>
            <a:r>
              <a:rPr lang="en-US" dirty="0" err="1" smtClean="0"/>
              <a:t>Phylogenetic</a:t>
            </a:r>
            <a:r>
              <a:rPr lang="en-US" dirty="0" smtClean="0"/>
              <a:t> </a:t>
            </a:r>
            <a:r>
              <a:rPr lang="en-US" dirty="0" err="1" smtClean="0"/>
              <a:t>v</a:t>
            </a:r>
            <a:r>
              <a:rPr lang="en-US" dirty="0" smtClean="0"/>
              <a:t>. Taxonomic</a:t>
            </a:r>
          </a:p>
          <a:p>
            <a:r>
              <a:rPr lang="en-US" dirty="0" smtClean="0"/>
              <a:t>All pairs of resemblances are included in a sample by sample </a:t>
            </a:r>
            <a:r>
              <a:rPr lang="en-US" b="1" dirty="0" smtClean="0"/>
              <a:t>resemblance (distance/similarity) matrix </a:t>
            </a:r>
          </a:p>
          <a:p>
            <a:pPr lvl="1"/>
            <a:r>
              <a:rPr lang="en-US" dirty="0" smtClean="0"/>
              <a:t>Simplifies the data and the analysis</a:t>
            </a:r>
          </a:p>
          <a:p>
            <a:r>
              <a:rPr lang="en-US" dirty="0" smtClean="0"/>
              <a:t>Choice of resemblance metric will influence the outcome of community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07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Calculating resemblance:  </a:t>
            </a:r>
            <a:br>
              <a:rPr lang="en-US" dirty="0" smtClean="0"/>
            </a:br>
            <a:r>
              <a:rPr lang="en-US" dirty="0" smtClean="0"/>
              <a:t>Bray-Curtis Example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84193" y="4169337"/>
            <a:ext cx="62266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Where </a:t>
            </a:r>
            <a:r>
              <a:rPr lang="en-US" sz="2000" dirty="0" err="1" smtClean="0"/>
              <a:t>d</a:t>
            </a:r>
            <a:r>
              <a:rPr lang="en-US" sz="2000" baseline="-25000" dirty="0" err="1" smtClean="0"/>
              <a:t>jk</a:t>
            </a:r>
            <a:r>
              <a:rPr lang="en-US" sz="2000" dirty="0" smtClean="0"/>
              <a:t> is the Bray-Curtis index between samples j and k</a:t>
            </a:r>
          </a:p>
          <a:p>
            <a:r>
              <a:rPr lang="en-US" sz="2000" dirty="0" smtClean="0"/>
              <a:t>and x is the (relative) abundance of taxa I</a:t>
            </a:r>
          </a:p>
          <a:p>
            <a:endParaRPr lang="en-US" sz="2000" dirty="0"/>
          </a:p>
          <a:p>
            <a:r>
              <a:rPr lang="en-US" sz="2000" dirty="0" smtClean="0"/>
              <a:t>See Legendre and Legendre book: </a:t>
            </a:r>
            <a:r>
              <a:rPr lang="en-US" sz="2000" i="1" dirty="0" smtClean="0"/>
              <a:t>Numerical Ecology. </a:t>
            </a:r>
            <a:r>
              <a:rPr lang="en-US" sz="2000" dirty="0" smtClean="0"/>
              <a:t>Chapter 7:  “Ecological resemblance” for a comprehensive discussion of All the Resemblances Ever.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711803" y="2623090"/>
            <a:ext cx="5840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3200" i="1" dirty="0" err="1" smtClean="0"/>
              <a:t>d</a:t>
            </a:r>
            <a:r>
              <a:rPr lang="nl-NL" sz="3200" i="1" baseline="-25000" dirty="0" err="1" smtClean="0"/>
              <a:t>jk</a:t>
            </a:r>
            <a:r>
              <a:rPr lang="nl-NL" sz="3200" i="1" baseline="-25000" dirty="0" smtClean="0"/>
              <a:t> </a:t>
            </a:r>
            <a:r>
              <a:rPr lang="nl-NL" sz="3200" i="1" dirty="0"/>
              <a:t>= (</a:t>
            </a:r>
            <a:r>
              <a:rPr lang="nl-NL" sz="3200" i="1" dirty="0" err="1"/>
              <a:t>sum</a:t>
            </a:r>
            <a:r>
              <a:rPr lang="nl-NL" sz="3200" i="1" dirty="0"/>
              <a:t> </a:t>
            </a:r>
            <a:r>
              <a:rPr lang="nl-NL" sz="3200" i="1" dirty="0" err="1"/>
              <a:t>abs</a:t>
            </a:r>
            <a:r>
              <a:rPr lang="nl-NL" sz="3200" i="1" dirty="0"/>
              <a:t>(</a:t>
            </a:r>
            <a:r>
              <a:rPr lang="nl-NL" sz="3200" i="1" dirty="0" err="1" smtClean="0"/>
              <a:t>x</a:t>
            </a:r>
            <a:r>
              <a:rPr lang="nl-NL" sz="3200" i="1" baseline="-25000" dirty="0" err="1" smtClean="0"/>
              <a:t>ij</a:t>
            </a:r>
            <a:r>
              <a:rPr lang="nl-NL" sz="3200" i="1" dirty="0" err="1" smtClean="0"/>
              <a:t>-x</a:t>
            </a:r>
            <a:r>
              <a:rPr lang="nl-NL" sz="3200" i="1" baseline="-25000" dirty="0" err="1" smtClean="0"/>
              <a:t>ik</a:t>
            </a:r>
            <a:r>
              <a:rPr lang="nl-NL" sz="3200" i="1" dirty="0" smtClean="0"/>
              <a:t>)</a:t>
            </a:r>
            <a:r>
              <a:rPr lang="nl-NL" sz="3200" i="1" dirty="0"/>
              <a:t>/(</a:t>
            </a:r>
            <a:r>
              <a:rPr lang="nl-NL" sz="3200" i="1" dirty="0" err="1"/>
              <a:t>sum</a:t>
            </a:r>
            <a:r>
              <a:rPr lang="nl-NL" sz="3200" i="1" dirty="0"/>
              <a:t> (</a:t>
            </a:r>
            <a:r>
              <a:rPr lang="nl-NL" sz="3200" i="1" dirty="0" err="1" smtClean="0"/>
              <a:t>x</a:t>
            </a:r>
            <a:r>
              <a:rPr lang="nl-NL" sz="3200" i="1" baseline="-25000" dirty="0" err="1"/>
              <a:t>i</a:t>
            </a:r>
            <a:r>
              <a:rPr lang="nl-NL" sz="3200" i="1" baseline="-25000" dirty="0" err="1" smtClean="0"/>
              <a:t>j</a:t>
            </a:r>
            <a:r>
              <a:rPr lang="nl-NL" sz="3200" i="1" dirty="0" err="1" smtClean="0"/>
              <a:t>+x</a:t>
            </a:r>
            <a:r>
              <a:rPr lang="nl-NL" sz="3200" i="1" baseline="-25000" dirty="0" err="1" smtClean="0"/>
              <a:t>ik</a:t>
            </a:r>
            <a:r>
              <a:rPr lang="nl-NL" sz="3200" i="1" dirty="0" smtClean="0"/>
              <a:t>)</a:t>
            </a:r>
            <a:r>
              <a:rPr lang="nl-NL" sz="3200" i="1" dirty="0"/>
              <a:t>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06693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52390"/>
            <a:ext cx="7772400" cy="1143000"/>
          </a:xfrm>
        </p:spPr>
        <p:txBody>
          <a:bodyPr/>
          <a:lstStyle/>
          <a:p>
            <a:r>
              <a:rPr lang="en-US" dirty="0" smtClean="0"/>
              <a:t>Making a Resemblance Matrix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3290246142"/>
              </p:ext>
            </p:extLst>
          </p:nvPr>
        </p:nvGraphicFramePr>
        <p:xfrm>
          <a:off x="2505141" y="1633530"/>
          <a:ext cx="6096000" cy="148336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0.179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 smtClean="0"/>
                        <a:t>OTU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5740" y="1633530"/>
            <a:ext cx="2221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1.  OTU table (usually </a:t>
            </a:r>
            <a:r>
              <a:rPr lang="en-US" b="1" dirty="0" err="1" smtClean="0"/>
              <a:t>relativized</a:t>
            </a:r>
            <a:r>
              <a:rPr lang="en-US" b="1" dirty="0" smtClean="0"/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7064" y="3481116"/>
            <a:ext cx="22215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2.  Chose appropriate resemblance (</a:t>
            </a:r>
            <a:r>
              <a:rPr lang="en-US" b="1" i="1" dirty="0" smtClean="0"/>
              <a:t>e.g., </a:t>
            </a:r>
            <a:r>
              <a:rPr lang="en-US" b="1" dirty="0" smtClean="0"/>
              <a:t>Bray Curtis, </a:t>
            </a:r>
            <a:r>
              <a:rPr lang="en-US" b="1" dirty="0" err="1" smtClean="0"/>
              <a:t>UniFrac</a:t>
            </a:r>
            <a:r>
              <a:rPr lang="en-US" b="1" dirty="0" smtClean="0"/>
              <a:t>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36238" y="5252231"/>
            <a:ext cx="3024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3.  Create a square (observation </a:t>
            </a:r>
            <a:r>
              <a:rPr lang="en-US" b="1" dirty="0" err="1" smtClean="0"/>
              <a:t>x</a:t>
            </a:r>
            <a:r>
              <a:rPr lang="en-US" b="1" dirty="0" smtClean="0"/>
              <a:t> observation) resemblance matrix from pair-wise comparisons.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1208419"/>
              </p:ext>
            </p:extLst>
          </p:nvPr>
        </p:nvGraphicFramePr>
        <p:xfrm>
          <a:off x="4015064" y="4577689"/>
          <a:ext cx="4993342" cy="148336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267022"/>
                <a:gridCol w="1208198"/>
                <a:gridCol w="1228352"/>
                <a:gridCol w="128977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Soil </a:t>
                      </a:r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Soil </a:t>
                      </a:r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Soil 3</a:t>
                      </a: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0.179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3" name="Down Arrow 12"/>
          <p:cNvSpPr/>
          <p:nvPr/>
        </p:nvSpPr>
        <p:spPr>
          <a:xfrm>
            <a:off x="5647864" y="3307410"/>
            <a:ext cx="445884" cy="59554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947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861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Examples of Resemblance metrics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9492212"/>
              </p:ext>
            </p:extLst>
          </p:nvPr>
        </p:nvGraphicFramePr>
        <p:xfrm>
          <a:off x="61455" y="1987233"/>
          <a:ext cx="9082546" cy="46251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8388"/>
                <a:gridCol w="1372496"/>
                <a:gridCol w="1147161"/>
                <a:gridCol w="1720741"/>
                <a:gridCol w="1953760"/>
              </a:tblGrid>
              <a:tr h="1509685">
                <a:tc>
                  <a:txBody>
                    <a:bodyPr/>
                    <a:lstStyle/>
                    <a:p>
                      <a:pPr algn="r"/>
                      <a:r>
                        <a:rPr lang="en-US" sz="2400" b="0" i="1" dirty="0" smtClean="0"/>
                        <a:t>Metric name</a:t>
                      </a:r>
                    </a:p>
                    <a:p>
                      <a:endParaRPr lang="en-US" sz="2400" b="0" i="1" dirty="0" smtClean="0"/>
                    </a:p>
                    <a:p>
                      <a:endParaRPr lang="en-US" sz="2400" b="0" i="1" dirty="0" smtClean="0"/>
                    </a:p>
                    <a:p>
                      <a:r>
                        <a:rPr lang="en-US" sz="2400" b="0" i="1" dirty="0" smtClean="0"/>
                        <a:t>Accounts for</a:t>
                      </a:r>
                      <a:endParaRPr lang="en-US" sz="2400" b="0" i="1" dirty="0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S</a:t>
                      </a:r>
                      <a:r>
                        <a:rPr lang="en-US" sz="2400" i="0" dirty="0" err="1" smtClean="0"/>
                        <a:t>ørensen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Bray-Curtis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Weighted </a:t>
                      </a:r>
                      <a:r>
                        <a:rPr lang="en-US" sz="2400" dirty="0" err="1" smtClean="0"/>
                        <a:t>UniFrac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Unweighted</a:t>
                      </a:r>
                      <a:r>
                        <a:rPr lang="en-US" sz="2400" baseline="0" dirty="0" smtClean="0"/>
                        <a:t> </a:t>
                      </a:r>
                      <a:r>
                        <a:rPr lang="en-US" sz="2400" baseline="0" dirty="0" err="1" smtClean="0"/>
                        <a:t>UniFrac</a:t>
                      </a:r>
                      <a:endParaRPr lang="en-US" sz="2400" dirty="0"/>
                    </a:p>
                  </a:txBody>
                  <a:tcPr/>
                </a:tc>
              </a:tr>
              <a:tr h="79885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Composition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</a:tr>
              <a:tr h="79885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OTU abundances?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</a:tr>
              <a:tr h="1472973"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Phylogenetic</a:t>
                      </a:r>
                      <a:r>
                        <a:rPr lang="en-US" sz="2400" dirty="0" smtClean="0"/>
                        <a:t> diversity?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932303" y="1170861"/>
            <a:ext cx="4247720" cy="652985"/>
            <a:chOff x="932303" y="1170861"/>
            <a:chExt cx="4247720" cy="652985"/>
          </a:xfrm>
        </p:grpSpPr>
        <p:sp>
          <p:nvSpPr>
            <p:cNvPr id="6" name="Down Arrow 5"/>
            <p:cNvSpPr/>
            <p:nvPr/>
          </p:nvSpPr>
          <p:spPr>
            <a:xfrm>
              <a:off x="3323863" y="1170861"/>
              <a:ext cx="608023" cy="652985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own Arrow 6"/>
            <p:cNvSpPr/>
            <p:nvPr/>
          </p:nvSpPr>
          <p:spPr>
            <a:xfrm>
              <a:off x="4572000" y="1170861"/>
              <a:ext cx="608023" cy="652985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32303" y="1229407"/>
              <a:ext cx="19298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Taxonomic metrics</a:t>
              </a:r>
              <a:endParaRPr lang="en-US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728270" y="1170861"/>
            <a:ext cx="7729930" cy="652985"/>
            <a:chOff x="728270" y="1170861"/>
            <a:chExt cx="7729930" cy="652985"/>
          </a:xfrm>
        </p:grpSpPr>
        <p:sp>
          <p:nvSpPr>
            <p:cNvPr id="10" name="Down Arrow 9"/>
            <p:cNvSpPr/>
            <p:nvPr/>
          </p:nvSpPr>
          <p:spPr>
            <a:xfrm>
              <a:off x="6134283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Down Arrow 10"/>
            <p:cNvSpPr/>
            <p:nvPr/>
          </p:nvSpPr>
          <p:spPr>
            <a:xfrm>
              <a:off x="7836665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28270" y="1229407"/>
              <a:ext cx="21339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Phylogenetic</a:t>
              </a:r>
              <a:r>
                <a:rPr lang="en-US" dirty="0" smtClean="0"/>
                <a:t> metrics</a:t>
              </a:r>
              <a:endParaRPr lang="en-US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932303" y="1170861"/>
            <a:ext cx="5823515" cy="666495"/>
            <a:chOff x="932303" y="1170861"/>
            <a:chExt cx="5823515" cy="666495"/>
          </a:xfrm>
        </p:grpSpPr>
        <p:sp>
          <p:nvSpPr>
            <p:cNvPr id="14" name="Down Arrow 13"/>
            <p:cNvSpPr/>
            <p:nvPr/>
          </p:nvSpPr>
          <p:spPr>
            <a:xfrm>
              <a:off x="6134283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Down Arrow 14"/>
            <p:cNvSpPr/>
            <p:nvPr/>
          </p:nvSpPr>
          <p:spPr>
            <a:xfrm>
              <a:off x="4558488" y="1184371"/>
              <a:ext cx="621535" cy="652985"/>
            </a:xfrm>
            <a:prstGeom prst="downArrow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932303" y="1184371"/>
              <a:ext cx="18389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Weighted metrics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85800" y="1170861"/>
            <a:ext cx="7772400" cy="666495"/>
            <a:chOff x="685800" y="1170861"/>
            <a:chExt cx="7772400" cy="666495"/>
          </a:xfrm>
        </p:grpSpPr>
        <p:sp>
          <p:nvSpPr>
            <p:cNvPr id="18" name="Down Arrow 17"/>
            <p:cNvSpPr/>
            <p:nvPr/>
          </p:nvSpPr>
          <p:spPr>
            <a:xfrm>
              <a:off x="7836665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Down Arrow 18"/>
            <p:cNvSpPr/>
            <p:nvPr/>
          </p:nvSpPr>
          <p:spPr>
            <a:xfrm>
              <a:off x="3310351" y="1184371"/>
              <a:ext cx="621535" cy="652985"/>
            </a:xfrm>
            <a:prstGeom prst="downArrow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85800" y="1229407"/>
              <a:ext cx="2070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Unweighted</a:t>
              </a:r>
              <a:r>
                <a:rPr lang="en-US" dirty="0" smtClean="0"/>
                <a:t> metrics</a:t>
              </a:r>
              <a:endParaRPr lang="en-US" dirty="0"/>
            </a:p>
          </p:txBody>
        </p:sp>
      </p:grp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36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58701"/>
            <a:ext cx="7772400" cy="374984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We can compare different distance/similarity measures to deduce the most important components of community structure for the overarching patterns observed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508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</a:t>
            </a:r>
            <a:r>
              <a:rPr lang="en-US" dirty="0" smtClean="0"/>
              <a:t>seful community visualization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Ordination</a:t>
            </a:r>
            <a:r>
              <a:rPr lang="en-US" dirty="0" smtClean="0"/>
              <a:t> : Calculated from community resemblance; relationships are represented by distances between symbols</a:t>
            </a:r>
          </a:p>
          <a:p>
            <a:r>
              <a:rPr lang="en-US" b="1" dirty="0" err="1" smtClean="0"/>
              <a:t>Heatmap</a:t>
            </a:r>
            <a:r>
              <a:rPr lang="en-US" dirty="0" smtClean="0"/>
              <a:t> : Calculated from count/abundance data; The abundance of each taxon relative to the others depicted by color</a:t>
            </a:r>
          </a:p>
          <a:p>
            <a:r>
              <a:rPr lang="en-US" b="1" dirty="0" err="1"/>
              <a:t>D</a:t>
            </a:r>
            <a:r>
              <a:rPr lang="en-US" b="1" dirty="0" err="1" smtClean="0"/>
              <a:t>endrogram</a:t>
            </a:r>
            <a:r>
              <a:rPr lang="en-US" dirty="0" smtClean="0"/>
              <a:t>:  Calculated from community resemblance; similar communities fall into same cluster.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69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from yesterday?</a:t>
            </a:r>
            <a:endParaRPr lang="en-US" dirty="0"/>
          </a:p>
        </p:txBody>
      </p:sp>
      <p:grpSp>
        <p:nvGrpSpPr>
          <p:cNvPr id="3" name="Group 119"/>
          <p:cNvGrpSpPr/>
          <p:nvPr/>
        </p:nvGrpSpPr>
        <p:grpSpPr>
          <a:xfrm>
            <a:off x="3432911" y="274638"/>
            <a:ext cx="2286000" cy="12403395"/>
            <a:chOff x="4991100" y="274638"/>
            <a:chExt cx="2286000" cy="12403395"/>
          </a:xfrm>
        </p:grpSpPr>
        <p:sp>
          <p:nvSpPr>
            <p:cNvPr id="109" name="Rectangle 108"/>
            <p:cNvSpPr/>
            <p:nvPr/>
          </p:nvSpPr>
          <p:spPr>
            <a:xfrm>
              <a:off x="4991100" y="274638"/>
              <a:ext cx="2286000" cy="124033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lvl="0"/>
              <a:r>
                <a:rPr lang="en-US" sz="40000" dirty="0" smtClean="0">
                  <a:solidFill>
                    <a:prstClr val="black"/>
                  </a:solidFill>
                </a:rPr>
                <a:t>?</a:t>
              </a:r>
              <a:endParaRPr lang="en-US" sz="40000" dirty="0">
                <a:solidFill>
                  <a:prstClr val="black"/>
                </a:solidFill>
              </a:endParaRPr>
            </a:p>
          </p:txBody>
        </p:sp>
        <p:grpSp>
          <p:nvGrpSpPr>
            <p:cNvPr id="4" name="Group 118"/>
            <p:cNvGrpSpPr/>
            <p:nvPr/>
          </p:nvGrpSpPr>
          <p:grpSpPr>
            <a:xfrm>
              <a:off x="5444745" y="1997439"/>
              <a:ext cx="1727260" cy="3384509"/>
              <a:chOff x="5444745" y="1997439"/>
              <a:chExt cx="1727260" cy="3384509"/>
            </a:xfrm>
          </p:grpSpPr>
          <p:grpSp>
            <p:nvGrpSpPr>
              <p:cNvPr id="5" name="Group 148"/>
              <p:cNvGrpSpPr>
                <a:grpSpLocks/>
              </p:cNvGrpSpPr>
              <p:nvPr/>
            </p:nvGrpSpPr>
            <p:grpSpPr bwMode="auto">
              <a:xfrm rot="3418065">
                <a:off x="5690943" y="2125575"/>
                <a:ext cx="171450" cy="304800"/>
                <a:chOff x="4440" y="2520"/>
                <a:chExt cx="108" cy="192"/>
              </a:xfrm>
            </p:grpSpPr>
            <p:sp>
              <p:nvSpPr>
                <p:cNvPr id="7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8" name="Oval 68"/>
              <p:cNvSpPr>
                <a:spLocks noChangeArrowheads="1"/>
              </p:cNvSpPr>
              <p:nvPr/>
            </p:nvSpPr>
            <p:spPr bwMode="auto">
              <a:xfrm>
                <a:off x="5588081" y="2359966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 rot="3533757">
                <a:off x="5734880" y="213293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6" name="Group 39"/>
              <p:cNvGrpSpPr>
                <a:grpSpLocks/>
              </p:cNvGrpSpPr>
              <p:nvPr/>
            </p:nvGrpSpPr>
            <p:grpSpPr bwMode="auto">
              <a:xfrm rot="20295303">
                <a:off x="5999291" y="4175435"/>
                <a:ext cx="314325" cy="115888"/>
                <a:chOff x="3480" y="3456"/>
                <a:chExt cx="168" cy="48"/>
              </a:xfrm>
            </p:grpSpPr>
            <p:sp>
              <p:nvSpPr>
                <p:cNvPr id="21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23" name="Oval 13"/>
              <p:cNvSpPr>
                <a:spLocks noChangeArrowheads="1"/>
              </p:cNvSpPr>
              <p:nvPr/>
            </p:nvSpPr>
            <p:spPr bwMode="auto">
              <a:xfrm rot="1102600">
                <a:off x="6342715" y="2026761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Oval 83"/>
              <p:cNvSpPr>
                <a:spLocks noChangeArrowheads="1"/>
              </p:cNvSpPr>
              <p:nvPr/>
            </p:nvSpPr>
            <p:spPr bwMode="auto">
              <a:xfrm rot="1097517">
                <a:off x="6217229" y="4332729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25" name="Oval 26"/>
              <p:cNvSpPr>
                <a:spLocks noChangeArrowheads="1"/>
              </p:cNvSpPr>
              <p:nvPr/>
            </p:nvSpPr>
            <p:spPr bwMode="auto">
              <a:xfrm rot="3636805">
                <a:off x="6759737" y="3150476"/>
                <a:ext cx="269875" cy="11588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21"/>
              <p:cNvSpPr>
                <a:spLocks/>
              </p:cNvSpPr>
              <p:nvPr/>
            </p:nvSpPr>
            <p:spPr bwMode="auto">
              <a:xfrm>
                <a:off x="6588471" y="3484488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90"/>
              <p:cNvSpPr>
                <a:spLocks/>
              </p:cNvSpPr>
              <p:nvPr/>
            </p:nvSpPr>
            <p:spPr bwMode="auto">
              <a:xfrm rot="20486764">
                <a:off x="6774807" y="3361649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Oval 19"/>
              <p:cNvSpPr>
                <a:spLocks noChangeArrowheads="1"/>
              </p:cNvSpPr>
              <p:nvPr/>
            </p:nvSpPr>
            <p:spPr bwMode="auto">
              <a:xfrm rot="6773669">
                <a:off x="6393758" y="3616034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113"/>
              <p:cNvSpPr>
                <a:spLocks/>
              </p:cNvSpPr>
              <p:nvPr/>
            </p:nvSpPr>
            <p:spPr bwMode="auto">
              <a:xfrm rot="14039165">
                <a:off x="6034529" y="2106328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Oval 13"/>
              <p:cNvSpPr>
                <a:spLocks noChangeArrowheads="1"/>
              </p:cNvSpPr>
              <p:nvPr/>
            </p:nvSpPr>
            <p:spPr bwMode="auto">
              <a:xfrm rot="1102600">
                <a:off x="6867076" y="2400618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Oval 13"/>
              <p:cNvSpPr>
                <a:spLocks noChangeArrowheads="1"/>
              </p:cNvSpPr>
              <p:nvPr/>
            </p:nvSpPr>
            <p:spPr bwMode="auto">
              <a:xfrm rot="1102600">
                <a:off x="6944902" y="2695336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0" name="Group 39"/>
              <p:cNvGrpSpPr>
                <a:grpSpLocks/>
              </p:cNvGrpSpPr>
              <p:nvPr/>
            </p:nvGrpSpPr>
            <p:grpSpPr bwMode="auto">
              <a:xfrm rot="20208926">
                <a:off x="6733278" y="3514827"/>
                <a:ext cx="314325" cy="115888"/>
                <a:chOff x="3480" y="3456"/>
                <a:chExt cx="168" cy="48"/>
              </a:xfrm>
            </p:grpSpPr>
            <p:sp>
              <p:nvSpPr>
                <p:cNvPr id="33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32" name="Group 39"/>
              <p:cNvGrpSpPr>
                <a:grpSpLocks/>
              </p:cNvGrpSpPr>
              <p:nvPr/>
            </p:nvGrpSpPr>
            <p:grpSpPr bwMode="auto">
              <a:xfrm rot="315620">
                <a:off x="5905206" y="2011435"/>
                <a:ext cx="314325" cy="115888"/>
                <a:chOff x="3480" y="3456"/>
                <a:chExt cx="168" cy="48"/>
              </a:xfrm>
            </p:grpSpPr>
            <p:sp>
              <p:nvSpPr>
                <p:cNvPr id="36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8" name="Freeform 90"/>
              <p:cNvSpPr>
                <a:spLocks/>
              </p:cNvSpPr>
              <p:nvPr/>
            </p:nvSpPr>
            <p:spPr bwMode="auto">
              <a:xfrm rot="10800000">
                <a:off x="6596409" y="235482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90"/>
              <p:cNvSpPr>
                <a:spLocks/>
              </p:cNvSpPr>
              <p:nvPr/>
            </p:nvSpPr>
            <p:spPr bwMode="auto">
              <a:xfrm rot="3482676">
                <a:off x="6847708" y="3063111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Oval 19"/>
              <p:cNvSpPr>
                <a:spLocks noChangeArrowheads="1"/>
              </p:cNvSpPr>
              <p:nvPr/>
            </p:nvSpPr>
            <p:spPr bwMode="auto">
              <a:xfrm rot="9210081">
                <a:off x="6564397" y="3708232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Oval 19"/>
              <p:cNvSpPr>
                <a:spLocks noChangeArrowheads="1"/>
              </p:cNvSpPr>
              <p:nvPr/>
            </p:nvSpPr>
            <p:spPr bwMode="auto">
              <a:xfrm rot="6954616">
                <a:off x="6087129" y="3715816"/>
                <a:ext cx="231775" cy="90488"/>
              </a:xfrm>
              <a:prstGeom prst="ellipse">
                <a:avLst/>
              </a:prstGeom>
              <a:solidFill>
                <a:srgbClr val="8E43D9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Oval 83"/>
              <p:cNvSpPr>
                <a:spLocks noChangeArrowheads="1"/>
              </p:cNvSpPr>
              <p:nvPr/>
            </p:nvSpPr>
            <p:spPr bwMode="auto">
              <a:xfrm rot="1097517">
                <a:off x="6682211" y="339573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3" name="Oval 83"/>
              <p:cNvSpPr>
                <a:spLocks noChangeArrowheads="1"/>
              </p:cNvSpPr>
              <p:nvPr/>
            </p:nvSpPr>
            <p:spPr bwMode="auto">
              <a:xfrm rot="1097517">
                <a:off x="6238396" y="402364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4" name="Freeform 113"/>
              <p:cNvSpPr>
                <a:spLocks/>
              </p:cNvSpPr>
              <p:nvPr/>
            </p:nvSpPr>
            <p:spPr bwMode="auto">
              <a:xfrm rot="3470894">
                <a:off x="5444185" y="2185689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35" name="Group 148"/>
              <p:cNvGrpSpPr>
                <a:grpSpLocks/>
              </p:cNvGrpSpPr>
              <p:nvPr/>
            </p:nvGrpSpPr>
            <p:grpSpPr bwMode="auto">
              <a:xfrm rot="1067924">
                <a:off x="5962259" y="3602216"/>
                <a:ext cx="144877" cy="251292"/>
                <a:chOff x="4440" y="2520"/>
                <a:chExt cx="108" cy="192"/>
              </a:xfrm>
            </p:grpSpPr>
            <p:sp>
              <p:nvSpPr>
                <p:cNvPr id="4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7" name="Oval 68"/>
              <p:cNvSpPr>
                <a:spLocks noChangeArrowheads="1"/>
              </p:cNvSpPr>
              <p:nvPr/>
            </p:nvSpPr>
            <p:spPr bwMode="auto">
              <a:xfrm>
                <a:off x="6156102" y="3917211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Oval 83"/>
              <p:cNvSpPr>
                <a:spLocks noChangeArrowheads="1"/>
              </p:cNvSpPr>
              <p:nvPr/>
            </p:nvSpPr>
            <p:spPr bwMode="auto">
              <a:xfrm>
                <a:off x="6542434" y="211332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2" name="Oval 83"/>
              <p:cNvSpPr>
                <a:spLocks noChangeArrowheads="1"/>
              </p:cNvSpPr>
              <p:nvPr/>
            </p:nvSpPr>
            <p:spPr bwMode="auto">
              <a:xfrm>
                <a:off x="6718649" y="252752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3" name="Oval 68"/>
              <p:cNvSpPr>
                <a:spLocks noChangeArrowheads="1"/>
              </p:cNvSpPr>
              <p:nvPr/>
            </p:nvSpPr>
            <p:spPr bwMode="auto">
              <a:xfrm>
                <a:off x="6804186" y="2225718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Oval 68"/>
              <p:cNvSpPr>
                <a:spLocks noChangeArrowheads="1"/>
              </p:cNvSpPr>
              <p:nvPr/>
            </p:nvSpPr>
            <p:spPr bwMode="auto">
              <a:xfrm>
                <a:off x="5669815" y="2077993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Oval 68"/>
              <p:cNvSpPr>
                <a:spLocks noChangeArrowheads="1"/>
              </p:cNvSpPr>
              <p:nvPr/>
            </p:nvSpPr>
            <p:spPr bwMode="auto">
              <a:xfrm>
                <a:off x="5444745" y="2411634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Oval 68"/>
              <p:cNvSpPr>
                <a:spLocks noChangeArrowheads="1"/>
              </p:cNvSpPr>
              <p:nvPr/>
            </p:nvSpPr>
            <p:spPr bwMode="auto">
              <a:xfrm>
                <a:off x="6758336" y="325033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Oval 68"/>
              <p:cNvSpPr>
                <a:spLocks noChangeArrowheads="1"/>
              </p:cNvSpPr>
              <p:nvPr/>
            </p:nvSpPr>
            <p:spPr bwMode="auto">
              <a:xfrm rot="1097517">
                <a:off x="7081517" y="297357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45" name="Group 148"/>
              <p:cNvGrpSpPr>
                <a:grpSpLocks/>
              </p:cNvGrpSpPr>
              <p:nvPr/>
            </p:nvGrpSpPr>
            <p:grpSpPr bwMode="auto">
              <a:xfrm>
                <a:off x="6759924" y="2745774"/>
                <a:ext cx="171450" cy="304800"/>
                <a:chOff x="4440" y="2520"/>
                <a:chExt cx="108" cy="192"/>
              </a:xfrm>
            </p:grpSpPr>
            <p:sp>
              <p:nvSpPr>
                <p:cNvPr id="72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3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4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5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6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8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83" name="Oval 83"/>
              <p:cNvSpPr>
                <a:spLocks noChangeArrowheads="1"/>
              </p:cNvSpPr>
              <p:nvPr/>
            </p:nvSpPr>
            <p:spPr bwMode="auto">
              <a:xfrm>
                <a:off x="7042718" y="258149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4" name="Oval 83"/>
              <p:cNvSpPr>
                <a:spLocks noChangeArrowheads="1"/>
              </p:cNvSpPr>
              <p:nvPr/>
            </p:nvSpPr>
            <p:spPr bwMode="auto">
              <a:xfrm>
                <a:off x="5489989" y="230368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6" name="Oval 26"/>
              <p:cNvSpPr>
                <a:spLocks noChangeArrowheads="1"/>
              </p:cNvSpPr>
              <p:nvPr/>
            </p:nvSpPr>
            <p:spPr bwMode="auto">
              <a:xfrm rot="3227012">
                <a:off x="5951299" y="4418889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Oval 68"/>
              <p:cNvSpPr>
                <a:spLocks noChangeArrowheads="1"/>
              </p:cNvSpPr>
              <p:nvPr/>
            </p:nvSpPr>
            <p:spPr bwMode="auto">
              <a:xfrm>
                <a:off x="6006811" y="486886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Oval 83"/>
              <p:cNvSpPr>
                <a:spLocks noChangeArrowheads="1"/>
              </p:cNvSpPr>
              <p:nvPr/>
            </p:nvSpPr>
            <p:spPr bwMode="auto">
              <a:xfrm>
                <a:off x="6518357" y="226760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0" name="Oval 83"/>
              <p:cNvSpPr>
                <a:spLocks noChangeArrowheads="1"/>
              </p:cNvSpPr>
              <p:nvPr/>
            </p:nvSpPr>
            <p:spPr bwMode="auto">
              <a:xfrm>
                <a:off x="6759924" y="265687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1" name="Oval 68"/>
              <p:cNvSpPr>
                <a:spLocks noChangeArrowheads="1"/>
              </p:cNvSpPr>
              <p:nvPr/>
            </p:nvSpPr>
            <p:spPr bwMode="auto">
              <a:xfrm>
                <a:off x="6292486" y="199743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Oval 83"/>
              <p:cNvSpPr>
                <a:spLocks noChangeArrowheads="1"/>
              </p:cNvSpPr>
              <p:nvPr/>
            </p:nvSpPr>
            <p:spPr bwMode="auto">
              <a:xfrm>
                <a:off x="6083011" y="429551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4" name="Freeform 17"/>
              <p:cNvSpPr>
                <a:spLocks/>
              </p:cNvSpPr>
              <p:nvPr/>
            </p:nvSpPr>
            <p:spPr bwMode="auto">
              <a:xfrm rot="6869517">
                <a:off x="6152695" y="371516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58" name="Group 148"/>
              <p:cNvGrpSpPr>
                <a:grpSpLocks/>
              </p:cNvGrpSpPr>
              <p:nvPr/>
            </p:nvGrpSpPr>
            <p:grpSpPr bwMode="auto">
              <a:xfrm>
                <a:off x="5962361" y="3860061"/>
                <a:ext cx="171450" cy="304800"/>
                <a:chOff x="4440" y="2520"/>
                <a:chExt cx="108" cy="192"/>
              </a:xfrm>
            </p:grpSpPr>
            <p:sp>
              <p:nvSpPr>
                <p:cNvPr id="9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07" name="Oval 83"/>
              <p:cNvSpPr>
                <a:spLocks noChangeArrowheads="1"/>
              </p:cNvSpPr>
              <p:nvPr/>
            </p:nvSpPr>
            <p:spPr bwMode="auto">
              <a:xfrm>
                <a:off x="5930621" y="4984750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grpSp>
            <p:nvGrpSpPr>
              <p:cNvPr id="66" name="Group 39"/>
              <p:cNvGrpSpPr>
                <a:grpSpLocks/>
              </p:cNvGrpSpPr>
              <p:nvPr/>
            </p:nvGrpSpPr>
            <p:grpSpPr bwMode="auto">
              <a:xfrm rot="3721171">
                <a:off x="6505184" y="2139792"/>
                <a:ext cx="314325" cy="115888"/>
                <a:chOff x="3480" y="3456"/>
                <a:chExt cx="168" cy="48"/>
              </a:xfrm>
            </p:grpSpPr>
            <p:sp>
              <p:nvSpPr>
                <p:cNvPr id="59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10" name="Oval 83"/>
              <p:cNvSpPr>
                <a:spLocks noChangeArrowheads="1"/>
              </p:cNvSpPr>
              <p:nvPr/>
            </p:nvSpPr>
            <p:spPr bwMode="auto">
              <a:xfrm>
                <a:off x="6149040" y="440346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1" name="Oval 26"/>
              <p:cNvSpPr>
                <a:spLocks noChangeArrowheads="1"/>
              </p:cNvSpPr>
              <p:nvPr/>
            </p:nvSpPr>
            <p:spPr bwMode="auto">
              <a:xfrm rot="3227012">
                <a:off x="6087263" y="4940584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Oval 26"/>
              <p:cNvSpPr>
                <a:spLocks noChangeArrowheads="1"/>
              </p:cNvSpPr>
              <p:nvPr/>
            </p:nvSpPr>
            <p:spPr bwMode="auto">
              <a:xfrm rot="3227012">
                <a:off x="6061863" y="5056695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21"/>
              <p:cNvSpPr>
                <a:spLocks/>
              </p:cNvSpPr>
              <p:nvPr/>
            </p:nvSpPr>
            <p:spPr bwMode="auto">
              <a:xfrm>
                <a:off x="6277480" y="4940386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90"/>
              <p:cNvSpPr>
                <a:spLocks/>
              </p:cNvSpPr>
              <p:nvPr/>
            </p:nvSpPr>
            <p:spPr bwMode="auto">
              <a:xfrm rot="20486764">
                <a:off x="6038044" y="520723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Oval 83"/>
              <p:cNvSpPr>
                <a:spLocks noChangeArrowheads="1"/>
              </p:cNvSpPr>
              <p:nvPr/>
            </p:nvSpPr>
            <p:spPr bwMode="auto">
              <a:xfrm>
                <a:off x="6023162" y="5045914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6" name="Oval 19"/>
              <p:cNvSpPr>
                <a:spLocks noChangeArrowheads="1"/>
              </p:cNvSpPr>
              <p:nvPr/>
            </p:nvSpPr>
            <p:spPr bwMode="auto">
              <a:xfrm rot="9210081">
                <a:off x="5941434" y="5182065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Oval 83"/>
              <p:cNvSpPr>
                <a:spLocks noChangeArrowheads="1"/>
              </p:cNvSpPr>
              <p:nvPr/>
            </p:nvSpPr>
            <p:spPr bwMode="auto">
              <a:xfrm>
                <a:off x="6224416" y="527399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8" name="Oval 68"/>
              <p:cNvSpPr>
                <a:spLocks noChangeArrowheads="1"/>
              </p:cNvSpPr>
              <p:nvPr/>
            </p:nvSpPr>
            <p:spPr bwMode="auto">
              <a:xfrm>
                <a:off x="5920852" y="5095920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19" name="Slide Number Placeholder 1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715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Visualizing communities: ordination</a:t>
            </a:r>
            <a:endParaRPr lang="en-US" dirty="0"/>
          </a:p>
        </p:txBody>
      </p:sp>
      <p:grpSp>
        <p:nvGrpSpPr>
          <p:cNvPr id="5" name="Group 94"/>
          <p:cNvGrpSpPr/>
          <p:nvPr/>
        </p:nvGrpSpPr>
        <p:grpSpPr>
          <a:xfrm>
            <a:off x="2885482" y="1950420"/>
            <a:ext cx="3323863" cy="2188616"/>
            <a:chOff x="851233" y="1713073"/>
            <a:chExt cx="3323863" cy="2188616"/>
          </a:xfrm>
        </p:grpSpPr>
        <p:sp>
          <p:nvSpPr>
            <p:cNvPr id="7" name="Rectangle 6"/>
            <p:cNvSpPr/>
            <p:nvPr/>
          </p:nvSpPr>
          <p:spPr>
            <a:xfrm>
              <a:off x="851233" y="1713073"/>
              <a:ext cx="3323863" cy="2188616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/>
            <p:cNvSpPr/>
            <p:nvPr/>
          </p:nvSpPr>
          <p:spPr>
            <a:xfrm>
              <a:off x="1524000" y="25804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1676400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729489" y="24925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573655" y="29497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928111" y="286197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1318511" y="2404776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1318511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69"/>
            <p:cNvGrpSpPr/>
            <p:nvPr/>
          </p:nvGrpSpPr>
          <p:grpSpPr>
            <a:xfrm>
              <a:off x="3047662" y="2316961"/>
              <a:ext cx="704182" cy="808458"/>
              <a:chOff x="3047662" y="2316961"/>
              <a:chExt cx="704182" cy="808458"/>
            </a:xfrm>
          </p:grpSpPr>
          <p:sp>
            <p:nvSpPr>
              <p:cNvPr id="16" name="Isosceles Triangle 15"/>
              <p:cNvSpPr/>
              <p:nvPr/>
            </p:nvSpPr>
            <p:spPr>
              <a:xfrm>
                <a:off x="3410281" y="2316961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>
                <a:off x="3047662" y="2404775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>
                <a:off x="3315699" y="24925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>
                <a:off x="3047662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Isosceles Triangle 19"/>
              <p:cNvSpPr/>
              <p:nvPr/>
            </p:nvSpPr>
            <p:spPr>
              <a:xfrm>
                <a:off x="3562681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Isosceles Triangle 20"/>
              <p:cNvSpPr/>
              <p:nvPr/>
            </p:nvSpPr>
            <p:spPr>
              <a:xfrm>
                <a:off x="3236825" y="2843848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Isosceles Triangle 21"/>
              <p:cNvSpPr/>
              <p:nvPr/>
            </p:nvSpPr>
            <p:spPr>
              <a:xfrm>
                <a:off x="3504862" y="29497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3" name="TextBox 22"/>
          <p:cNvSpPr txBox="1"/>
          <p:nvPr/>
        </p:nvSpPr>
        <p:spPr>
          <a:xfrm>
            <a:off x="3061138" y="4255641"/>
            <a:ext cx="3043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1: 50% variance explained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 rot="16200000">
            <a:off x="1074197" y="2910039"/>
            <a:ext cx="2926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2: 6% variance explained</a:t>
            </a:r>
            <a:endParaRPr lang="en-US" dirty="0"/>
          </a:p>
        </p:txBody>
      </p:sp>
      <p:grpSp>
        <p:nvGrpSpPr>
          <p:cNvPr id="31" name="Group 30"/>
          <p:cNvGrpSpPr/>
          <p:nvPr/>
        </p:nvGrpSpPr>
        <p:grpSpPr>
          <a:xfrm>
            <a:off x="7099577" y="1653811"/>
            <a:ext cx="1641271" cy="1380102"/>
            <a:chOff x="7099577" y="1653811"/>
            <a:chExt cx="1641271" cy="1380102"/>
          </a:xfrm>
        </p:grpSpPr>
        <p:sp>
          <p:nvSpPr>
            <p:cNvPr id="25" name="Isosceles Triangle 24"/>
            <p:cNvSpPr/>
            <p:nvPr/>
          </p:nvSpPr>
          <p:spPr>
            <a:xfrm>
              <a:off x="7099577" y="2254395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7099577" y="2770469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415094" y="2157544"/>
              <a:ext cx="13257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Treatment 1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415094" y="2664581"/>
              <a:ext cx="877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Control</a:t>
              </a:r>
              <a:endParaRPr 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361046" y="1653811"/>
              <a:ext cx="8607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smtClean="0"/>
                <a:t>Legend</a:t>
              </a:r>
              <a:endParaRPr lang="en-US" u="sng" dirty="0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271596" y="5282400"/>
            <a:ext cx="860080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 or 3 dimensional representation of the data</a:t>
            </a:r>
          </a:p>
          <a:p>
            <a:r>
              <a:rPr lang="en-US" dirty="0" smtClean="0"/>
              <a:t>Each symbol is one community (compared by the chosen resemblance metric)</a:t>
            </a:r>
          </a:p>
          <a:p>
            <a:r>
              <a:rPr lang="en-US" dirty="0" smtClean="0"/>
              <a:t>The distance between symbols represents the extent of differences between communities </a:t>
            </a:r>
          </a:p>
          <a:p>
            <a:r>
              <a:rPr lang="en-US" dirty="0" smtClean="0"/>
              <a:t>First axis often explains most variance in the data, variation explained should be provided.</a:t>
            </a:r>
          </a:p>
          <a:p>
            <a:endParaRPr lang="en-US" dirty="0"/>
          </a:p>
        </p:txBody>
      </p:sp>
      <p:sp>
        <p:nvSpPr>
          <p:cNvPr id="32" name="Slide Number Placeholder 3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585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F6228"/>
                </a:solidFill>
              </a:rPr>
              <a:t>Types of ordinations</a:t>
            </a:r>
            <a:endParaRPr lang="en-US" dirty="0">
              <a:solidFill>
                <a:srgbClr val="4F6228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Non-metric multidimensional scaling (NMDS)</a:t>
            </a:r>
          </a:p>
          <a:p>
            <a:r>
              <a:rPr lang="en-US" dirty="0" smtClean="0"/>
              <a:t>Principle coordinates analysis (</a:t>
            </a:r>
            <a:r>
              <a:rPr lang="en-US" dirty="0" err="1" smtClean="0"/>
              <a:t>PCoA</a:t>
            </a:r>
            <a:r>
              <a:rPr lang="en-US" dirty="0" smtClean="0"/>
              <a:t>)</a:t>
            </a:r>
          </a:p>
          <a:p>
            <a:r>
              <a:rPr lang="en-US" dirty="0" smtClean="0"/>
              <a:t>Correspondence analysis (CA)</a:t>
            </a:r>
          </a:p>
          <a:p>
            <a:endParaRPr lang="en-US" dirty="0" smtClean="0"/>
          </a:p>
          <a:p>
            <a:r>
              <a:rPr lang="en-US" u="sng" dirty="0" smtClean="0"/>
              <a:t>Avoid</a:t>
            </a:r>
            <a:r>
              <a:rPr lang="en-US" dirty="0" smtClean="0"/>
              <a:t>:  Principle components analysis (PCA), Redundancy analysis (RDA) in some situations, and constrained analyses</a:t>
            </a:r>
            <a:r>
              <a:rPr lang="en-US" i="1" dirty="0" smtClean="0"/>
              <a:t> unless you really know what you are doing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7820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09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4F6228"/>
                </a:solidFill>
              </a:rPr>
              <a:t>How do we look at ordinations?</a:t>
            </a:r>
            <a:endParaRPr lang="en-US" dirty="0">
              <a:solidFill>
                <a:srgbClr val="4F622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5887" y="739447"/>
            <a:ext cx="79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Think about:  </a:t>
            </a:r>
            <a:r>
              <a:rPr lang="en-US" b="1" dirty="0" smtClean="0"/>
              <a:t>CENTROID (mean)  </a:t>
            </a:r>
            <a:r>
              <a:rPr lang="en-US" dirty="0" smtClean="0"/>
              <a:t>or </a:t>
            </a:r>
            <a:r>
              <a:rPr lang="en-US" b="1" dirty="0" smtClean="0"/>
              <a:t>DISPERSION (spread, variability)</a:t>
            </a:r>
          </a:p>
        </p:txBody>
      </p:sp>
      <p:grpSp>
        <p:nvGrpSpPr>
          <p:cNvPr id="3" name="Group 86"/>
          <p:cNvGrpSpPr/>
          <p:nvPr/>
        </p:nvGrpSpPr>
        <p:grpSpPr>
          <a:xfrm>
            <a:off x="565598" y="1346323"/>
            <a:ext cx="3441342" cy="2579412"/>
            <a:chOff x="565598" y="1076123"/>
            <a:chExt cx="3441342" cy="2579412"/>
          </a:xfrm>
        </p:grpSpPr>
        <p:grpSp>
          <p:nvGrpSpPr>
            <p:cNvPr id="4" name="Group 94"/>
            <p:cNvGrpSpPr/>
            <p:nvPr/>
          </p:nvGrpSpPr>
          <p:grpSpPr>
            <a:xfrm>
              <a:off x="624338" y="1466919"/>
              <a:ext cx="3323863" cy="2188616"/>
              <a:chOff x="851233" y="1713073"/>
              <a:chExt cx="3323863" cy="2188616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851233" y="1713073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1524000" y="25804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1676400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729489" y="24925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573655" y="29497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928111" y="286197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318511" y="240477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1318511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" name="Group 69"/>
              <p:cNvGrpSpPr/>
              <p:nvPr/>
            </p:nvGrpSpPr>
            <p:grpSpPr>
              <a:xfrm>
                <a:off x="3047662" y="2316961"/>
                <a:ext cx="704182" cy="808458"/>
                <a:chOff x="3047662" y="2316961"/>
                <a:chExt cx="704182" cy="808458"/>
              </a:xfrm>
            </p:grpSpPr>
            <p:sp>
              <p:nvSpPr>
                <p:cNvPr id="23" name="Isosceles Triangle 22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Isosceles Triangle 23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Isosceles Triangle 24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Isosceles Triangle 25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Isosceles Triangle 26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Isosceles Triangle 27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Isosceles Triangle 28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8" name="TextBox 97"/>
            <p:cNvSpPr txBox="1"/>
            <p:nvPr/>
          </p:nvSpPr>
          <p:spPr>
            <a:xfrm>
              <a:off x="565598" y="1076123"/>
              <a:ext cx="3441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same  spread</a:t>
              </a:r>
              <a:endParaRPr lang="en-US" dirty="0"/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443025" y="4227717"/>
            <a:ext cx="3686488" cy="2554290"/>
            <a:chOff x="443025" y="3957517"/>
            <a:chExt cx="3686488" cy="2554290"/>
          </a:xfrm>
        </p:grpSpPr>
        <p:grpSp>
          <p:nvGrpSpPr>
            <p:cNvPr id="8" name="Group 95"/>
            <p:cNvGrpSpPr/>
            <p:nvPr/>
          </p:nvGrpSpPr>
          <p:grpSpPr>
            <a:xfrm>
              <a:off x="624338" y="4323191"/>
              <a:ext cx="3323863" cy="2188616"/>
              <a:chOff x="851233" y="4323191"/>
              <a:chExt cx="3323863" cy="218861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851233" y="4323191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60"/>
              <p:cNvGrpSpPr/>
              <p:nvPr/>
            </p:nvGrpSpPr>
            <p:grpSpPr>
              <a:xfrm>
                <a:off x="918793" y="4505577"/>
                <a:ext cx="1605695" cy="1899801"/>
                <a:chOff x="918793" y="4505577"/>
                <a:chExt cx="1605695" cy="1899801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2054110" y="50632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8793" y="45055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13022" y="578392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78"/>
              <p:cNvGrpSpPr/>
              <p:nvPr/>
            </p:nvGrpSpPr>
            <p:grpSpPr>
              <a:xfrm>
                <a:off x="3193307" y="5059066"/>
                <a:ext cx="704182" cy="808458"/>
                <a:chOff x="3047662" y="2316961"/>
                <a:chExt cx="704182" cy="808458"/>
              </a:xfrm>
            </p:grpSpPr>
            <p:sp>
              <p:nvSpPr>
                <p:cNvPr id="80" name="Isosceles Triangle 79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Isosceles Triangle 80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Isosceles Triangle 81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Isosceles Triangle 82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Isosceles Triangle 83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Isosceles Triangle 84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Isosceles Triangle 85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9" name="TextBox 98"/>
            <p:cNvSpPr txBox="1"/>
            <p:nvPr/>
          </p:nvSpPr>
          <p:spPr>
            <a:xfrm>
              <a:off x="443025" y="3957517"/>
              <a:ext cx="368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dirty="0" smtClean="0"/>
                <a:t>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grpSp>
        <p:nvGrpSpPr>
          <p:cNvPr id="14" name="Group 88"/>
          <p:cNvGrpSpPr/>
          <p:nvPr/>
        </p:nvGrpSpPr>
        <p:grpSpPr>
          <a:xfrm>
            <a:off x="4933436" y="4227717"/>
            <a:ext cx="3374842" cy="2554290"/>
            <a:chOff x="4933436" y="3957517"/>
            <a:chExt cx="3374842" cy="2554290"/>
          </a:xfrm>
        </p:grpSpPr>
        <p:grpSp>
          <p:nvGrpSpPr>
            <p:cNvPr id="30" name="Group 100"/>
            <p:cNvGrpSpPr/>
            <p:nvPr/>
          </p:nvGrpSpPr>
          <p:grpSpPr>
            <a:xfrm>
              <a:off x="4958926" y="4323191"/>
              <a:ext cx="3323863" cy="2188616"/>
              <a:chOff x="4929552" y="4323191"/>
              <a:chExt cx="3323863" cy="2188616"/>
            </a:xfrm>
          </p:grpSpPr>
          <p:grpSp>
            <p:nvGrpSpPr>
              <p:cNvPr id="31" name="Group 96"/>
              <p:cNvGrpSpPr/>
              <p:nvPr/>
            </p:nvGrpSpPr>
            <p:grpSpPr>
              <a:xfrm>
                <a:off x="4929552" y="4323191"/>
                <a:ext cx="3323863" cy="2188616"/>
                <a:chOff x="4929552" y="4323191"/>
                <a:chExt cx="3323863" cy="2188616"/>
              </a:xfrm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4929552" y="4323191"/>
                  <a:ext cx="3323863" cy="2188616"/>
                </a:xfrm>
                <a:prstGeom prst="rect">
                  <a:avLst/>
                </a:prstGeom>
                <a:solidFill>
                  <a:srgbClr val="FFFFFF"/>
                </a:solidFill>
                <a:ln w="222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2" name="Group 70"/>
                <p:cNvGrpSpPr/>
                <p:nvPr/>
              </p:nvGrpSpPr>
              <p:grpSpPr>
                <a:xfrm>
                  <a:off x="6146035" y="5010306"/>
                  <a:ext cx="704182" cy="808458"/>
                  <a:chOff x="3047662" y="2316961"/>
                  <a:chExt cx="704182" cy="808458"/>
                </a:xfrm>
              </p:grpSpPr>
              <p:sp>
                <p:nvSpPr>
                  <p:cNvPr id="72" name="Isosceles Triangle 71"/>
                  <p:cNvSpPr/>
                  <p:nvPr/>
                </p:nvSpPr>
                <p:spPr>
                  <a:xfrm>
                    <a:off x="3410281" y="2316961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Isosceles Triangle 72"/>
                  <p:cNvSpPr/>
                  <p:nvPr/>
                </p:nvSpPr>
                <p:spPr>
                  <a:xfrm>
                    <a:off x="3047662" y="2404775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Isosceles Triangle 73"/>
                  <p:cNvSpPr/>
                  <p:nvPr/>
                </p:nvSpPr>
                <p:spPr>
                  <a:xfrm>
                    <a:off x="3315699" y="24925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Isosceles Triangle 74"/>
                  <p:cNvSpPr/>
                  <p:nvPr/>
                </p:nvSpPr>
                <p:spPr>
                  <a:xfrm>
                    <a:off x="3047662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Isosceles Triangle 75"/>
                  <p:cNvSpPr/>
                  <p:nvPr/>
                </p:nvSpPr>
                <p:spPr>
                  <a:xfrm>
                    <a:off x="3562681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Isosceles Triangle 76"/>
                  <p:cNvSpPr/>
                  <p:nvPr/>
                </p:nvSpPr>
                <p:spPr>
                  <a:xfrm>
                    <a:off x="3236825" y="2843848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Isosceles Triangle 77"/>
                  <p:cNvSpPr/>
                  <p:nvPr/>
                </p:nvSpPr>
                <p:spPr>
                  <a:xfrm>
                    <a:off x="3504862" y="29497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3" name="Group 61"/>
              <p:cNvGrpSpPr/>
              <p:nvPr/>
            </p:nvGrpSpPr>
            <p:grpSpPr>
              <a:xfrm rot="19822403">
                <a:off x="5469304" y="4596949"/>
                <a:ext cx="2270833" cy="1811987"/>
                <a:chOff x="567414" y="4593391"/>
                <a:chExt cx="2270833" cy="1811987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2632758" y="4997723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1102725" y="471911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67414" y="5660412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0" name="TextBox 99"/>
            <p:cNvSpPr txBox="1"/>
            <p:nvPr/>
          </p:nvSpPr>
          <p:spPr>
            <a:xfrm>
              <a:off x="4933436" y="3957517"/>
              <a:ext cx="3374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. Same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sp>
        <p:nvSpPr>
          <p:cNvPr id="70" name="Slide Number Placeholder 6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09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602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Visualizing communities: </a:t>
            </a:r>
            <a:r>
              <a:rPr lang="en-US" dirty="0" err="1" smtClean="0"/>
              <a:t>dendrograms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5944"/>
            <a:ext cx="8229600" cy="669910"/>
          </a:xfrm>
        </p:spPr>
        <p:txBody>
          <a:bodyPr/>
          <a:lstStyle/>
          <a:p>
            <a:pPr algn="ctr">
              <a:buNone/>
            </a:pPr>
            <a:r>
              <a:rPr lang="en-US" dirty="0" smtClean="0"/>
              <a:t>A different way of visualizing the same data</a:t>
            </a:r>
            <a:endParaRPr lang="en-US" dirty="0"/>
          </a:p>
        </p:txBody>
      </p:sp>
      <p:grpSp>
        <p:nvGrpSpPr>
          <p:cNvPr id="4" name="Group 94"/>
          <p:cNvGrpSpPr/>
          <p:nvPr/>
        </p:nvGrpSpPr>
        <p:grpSpPr>
          <a:xfrm>
            <a:off x="549316" y="2033535"/>
            <a:ext cx="1661932" cy="1094308"/>
            <a:chOff x="851233" y="1713073"/>
            <a:chExt cx="3323863" cy="2188616"/>
          </a:xfrm>
        </p:grpSpPr>
        <p:sp>
          <p:nvSpPr>
            <p:cNvPr id="5" name="Rectangle 4"/>
            <p:cNvSpPr/>
            <p:nvPr/>
          </p:nvSpPr>
          <p:spPr>
            <a:xfrm>
              <a:off x="851233" y="1713073"/>
              <a:ext cx="3323863" cy="2188616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Oval 5"/>
            <p:cNvSpPr/>
            <p:nvPr/>
          </p:nvSpPr>
          <p:spPr>
            <a:xfrm>
              <a:off x="1524000" y="25804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1676400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1729489" y="24925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1573655" y="29497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928111" y="286197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318511" y="2404776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318511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69"/>
            <p:cNvGrpSpPr/>
            <p:nvPr/>
          </p:nvGrpSpPr>
          <p:grpSpPr>
            <a:xfrm>
              <a:off x="3047662" y="2316961"/>
              <a:ext cx="704182" cy="808458"/>
              <a:chOff x="3047662" y="2316961"/>
              <a:chExt cx="704182" cy="808458"/>
            </a:xfrm>
          </p:grpSpPr>
          <p:sp>
            <p:nvSpPr>
              <p:cNvPr id="14" name="Isosceles Triangle 13"/>
              <p:cNvSpPr/>
              <p:nvPr/>
            </p:nvSpPr>
            <p:spPr>
              <a:xfrm>
                <a:off x="3410281" y="2316961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Isosceles Triangle 14"/>
              <p:cNvSpPr/>
              <p:nvPr/>
            </p:nvSpPr>
            <p:spPr>
              <a:xfrm>
                <a:off x="3047662" y="2404775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Isosceles Triangle 15"/>
              <p:cNvSpPr/>
              <p:nvPr/>
            </p:nvSpPr>
            <p:spPr>
              <a:xfrm>
                <a:off x="3315699" y="24925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>
                <a:off x="3047662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>
                <a:off x="3562681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>
                <a:off x="3236825" y="2843848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Isosceles Triangle 19"/>
              <p:cNvSpPr/>
              <p:nvPr/>
            </p:nvSpPr>
            <p:spPr>
              <a:xfrm>
                <a:off x="3504862" y="29497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1" name="Group 20"/>
          <p:cNvGrpSpPr/>
          <p:nvPr/>
        </p:nvGrpSpPr>
        <p:grpSpPr>
          <a:xfrm>
            <a:off x="7274705" y="2958508"/>
            <a:ext cx="1641271" cy="1380102"/>
            <a:chOff x="7099577" y="1653811"/>
            <a:chExt cx="1641271" cy="1380102"/>
          </a:xfrm>
        </p:grpSpPr>
        <p:sp>
          <p:nvSpPr>
            <p:cNvPr id="22" name="Isosceles Triangle 21"/>
            <p:cNvSpPr/>
            <p:nvPr/>
          </p:nvSpPr>
          <p:spPr>
            <a:xfrm>
              <a:off x="7099577" y="2254395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7099577" y="2770469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415095" y="2157544"/>
              <a:ext cx="13257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Treatment 1</a:t>
              </a:r>
              <a:endParaRPr 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415095" y="2664581"/>
              <a:ext cx="877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Control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361046" y="1653811"/>
              <a:ext cx="8607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smtClean="0"/>
                <a:t>Legend</a:t>
              </a:r>
              <a:endParaRPr lang="en-US" u="sng" dirty="0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2694934" y="4066130"/>
            <a:ext cx="5991866" cy="2216696"/>
            <a:chOff x="2383207" y="3741204"/>
            <a:chExt cx="5991866" cy="2216696"/>
          </a:xfrm>
        </p:grpSpPr>
        <p:grpSp>
          <p:nvGrpSpPr>
            <p:cNvPr id="38" name="Group 37"/>
            <p:cNvGrpSpPr/>
            <p:nvPr/>
          </p:nvGrpSpPr>
          <p:grpSpPr>
            <a:xfrm>
              <a:off x="2477791" y="5236768"/>
              <a:ext cx="2417973" cy="477952"/>
              <a:chOff x="4712276" y="5121074"/>
              <a:chExt cx="915989" cy="255896"/>
            </a:xfrm>
          </p:grpSpPr>
          <p:grpSp>
            <p:nvGrpSpPr>
              <p:cNvPr id="35" name="Group 34"/>
              <p:cNvGrpSpPr/>
              <p:nvPr/>
            </p:nvGrpSpPr>
            <p:grpSpPr>
              <a:xfrm>
                <a:off x="4712277" y="5121074"/>
                <a:ext cx="915988" cy="255896"/>
                <a:chOff x="4712277" y="5121074"/>
                <a:chExt cx="915988" cy="540399"/>
              </a:xfrm>
            </p:grpSpPr>
            <p:cxnSp>
              <p:nvCxnSpPr>
                <p:cNvPr id="28" name="Straight Connector 27"/>
                <p:cNvCxnSpPr/>
                <p:nvPr/>
              </p:nvCxnSpPr>
              <p:spPr>
                <a:xfrm rot="5400000" flipH="1" flipV="1">
                  <a:off x="4442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/>
              </p:nvCxnSpPr>
              <p:spPr>
                <a:xfrm rot="5400000" flipH="1" flipV="1">
                  <a:off x="4595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/>
              </p:nvCxnSpPr>
              <p:spPr>
                <a:xfrm rot="5400000" flipH="1" flipV="1">
                  <a:off x="47476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 rot="5400000" flipH="1" flipV="1">
                  <a:off x="49000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/>
                <p:cNvCxnSpPr/>
                <p:nvPr/>
              </p:nvCxnSpPr>
              <p:spPr>
                <a:xfrm rot="5400000" flipH="1" flipV="1">
                  <a:off x="50524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/>
                <p:cNvCxnSpPr/>
                <p:nvPr/>
              </p:nvCxnSpPr>
              <p:spPr>
                <a:xfrm rot="5400000" flipH="1" flipV="1">
                  <a:off x="5204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 rot="5400000" flipH="1" flipV="1">
                  <a:off x="5357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7" name="Straight Connector 36"/>
              <p:cNvCxnSpPr/>
              <p:nvPr/>
            </p:nvCxnSpPr>
            <p:spPr>
              <a:xfrm>
                <a:off x="4712276" y="5121074"/>
                <a:ext cx="914400" cy="1588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Group 38"/>
            <p:cNvGrpSpPr/>
            <p:nvPr/>
          </p:nvGrpSpPr>
          <p:grpSpPr>
            <a:xfrm>
              <a:off x="5866713" y="5233783"/>
              <a:ext cx="2417973" cy="480937"/>
              <a:chOff x="4712276" y="5121074"/>
              <a:chExt cx="915989" cy="255896"/>
            </a:xfrm>
          </p:grpSpPr>
          <p:grpSp>
            <p:nvGrpSpPr>
              <p:cNvPr id="40" name="Group 34"/>
              <p:cNvGrpSpPr/>
              <p:nvPr/>
            </p:nvGrpSpPr>
            <p:grpSpPr>
              <a:xfrm>
                <a:off x="4712277" y="5121074"/>
                <a:ext cx="915988" cy="255896"/>
                <a:chOff x="4712277" y="5121074"/>
                <a:chExt cx="915988" cy="540399"/>
              </a:xfrm>
            </p:grpSpPr>
            <p:cxnSp>
              <p:nvCxnSpPr>
                <p:cNvPr id="42" name="Straight Connector 41"/>
                <p:cNvCxnSpPr/>
                <p:nvPr/>
              </p:nvCxnSpPr>
              <p:spPr>
                <a:xfrm rot="5400000" flipH="1" flipV="1">
                  <a:off x="4442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rot="5400000" flipH="1" flipV="1">
                  <a:off x="4595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rot="5400000" flipH="1" flipV="1">
                  <a:off x="47476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 rot="5400000" flipH="1" flipV="1">
                  <a:off x="49000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rot="5400000" flipH="1" flipV="1">
                  <a:off x="50524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rot="5400000" flipH="1" flipV="1">
                  <a:off x="5204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rot="5400000" flipH="1" flipV="1">
                  <a:off x="5357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1" name="Straight Connector 40"/>
              <p:cNvCxnSpPr/>
              <p:nvPr/>
            </p:nvCxnSpPr>
            <p:spPr>
              <a:xfrm>
                <a:off x="4712276" y="5121074"/>
                <a:ext cx="914400" cy="1588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Oval 48"/>
            <p:cNvSpPr/>
            <p:nvPr/>
          </p:nvSpPr>
          <p:spPr>
            <a:xfrm>
              <a:off x="2383207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2781536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3179640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3581936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3988426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4390722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4788824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Isosceles Triangle 55"/>
            <p:cNvSpPr/>
            <p:nvPr/>
          </p:nvSpPr>
          <p:spPr>
            <a:xfrm>
              <a:off x="5776325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Isosceles Triangle 56"/>
            <p:cNvSpPr/>
            <p:nvPr/>
          </p:nvSpPr>
          <p:spPr>
            <a:xfrm>
              <a:off x="6178621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Isosceles Triangle 57"/>
            <p:cNvSpPr/>
            <p:nvPr/>
          </p:nvSpPr>
          <p:spPr>
            <a:xfrm>
              <a:off x="6576725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Isosceles Triangle 58"/>
            <p:cNvSpPr/>
            <p:nvPr/>
          </p:nvSpPr>
          <p:spPr>
            <a:xfrm>
              <a:off x="6979021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Isosceles Triangle 59"/>
            <p:cNvSpPr/>
            <p:nvPr/>
          </p:nvSpPr>
          <p:spPr>
            <a:xfrm>
              <a:off x="7385511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Isosceles Triangle 60"/>
            <p:cNvSpPr/>
            <p:nvPr/>
          </p:nvSpPr>
          <p:spPr>
            <a:xfrm>
              <a:off x="7783614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Isosceles Triangle 61"/>
            <p:cNvSpPr/>
            <p:nvPr/>
          </p:nvSpPr>
          <p:spPr>
            <a:xfrm>
              <a:off x="8185910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4" name="Straight Connector 63"/>
            <p:cNvCxnSpPr/>
            <p:nvPr/>
          </p:nvCxnSpPr>
          <p:spPr>
            <a:xfrm rot="5400000" flipH="1" flipV="1">
              <a:off x="3285522" y="4834623"/>
              <a:ext cx="798321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rot="5400000" flipH="1" flipV="1">
              <a:off x="6673649" y="4833828"/>
              <a:ext cx="798321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>
              <a:off x="3683888" y="4435461"/>
              <a:ext cx="3389716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rot="5400000" flipH="1" flipV="1">
              <a:off x="5039097" y="4087936"/>
              <a:ext cx="695051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/>
          <p:cNvGrpSpPr/>
          <p:nvPr/>
        </p:nvGrpSpPr>
        <p:grpSpPr>
          <a:xfrm>
            <a:off x="1781420" y="3734721"/>
            <a:ext cx="218867" cy="2548899"/>
            <a:chOff x="2158205" y="3734721"/>
            <a:chExt cx="218867" cy="2548899"/>
          </a:xfrm>
        </p:grpSpPr>
        <p:cxnSp>
          <p:nvCxnSpPr>
            <p:cNvPr id="74" name="Straight Connector 73"/>
            <p:cNvCxnSpPr/>
            <p:nvPr/>
          </p:nvCxnSpPr>
          <p:spPr>
            <a:xfrm rot="5400000" flipH="1" flipV="1">
              <a:off x="884947" y="5008774"/>
              <a:ext cx="2548105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0" name="Group 79"/>
            <p:cNvGrpSpPr/>
            <p:nvPr/>
          </p:nvGrpSpPr>
          <p:grpSpPr>
            <a:xfrm>
              <a:off x="2158205" y="3734721"/>
              <a:ext cx="218867" cy="2548105"/>
              <a:chOff x="2158205" y="3734721"/>
              <a:chExt cx="536729" cy="2548105"/>
            </a:xfrm>
          </p:grpSpPr>
          <p:cxnSp>
            <p:nvCxnSpPr>
              <p:cNvPr id="77" name="Straight Connector 76"/>
              <p:cNvCxnSpPr/>
              <p:nvPr/>
            </p:nvCxnSpPr>
            <p:spPr>
              <a:xfrm>
                <a:off x="2158205" y="3734721"/>
                <a:ext cx="536729" cy="1588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2158205" y="6281238"/>
                <a:ext cx="536729" cy="1588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2158205" y="5007980"/>
                <a:ext cx="536729" cy="1588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2" name="TextBox 81"/>
          <p:cNvSpPr txBox="1"/>
          <p:nvPr/>
        </p:nvSpPr>
        <p:spPr>
          <a:xfrm>
            <a:off x="1950764" y="6093240"/>
            <a:ext cx="700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100%</a:t>
            </a:r>
            <a:endParaRPr lang="en-US" dirty="0"/>
          </a:p>
        </p:txBody>
      </p:sp>
      <p:sp>
        <p:nvSpPr>
          <p:cNvPr id="83" name="TextBox 82"/>
          <p:cNvSpPr txBox="1"/>
          <p:nvPr/>
        </p:nvSpPr>
        <p:spPr>
          <a:xfrm>
            <a:off x="1950764" y="3545983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0%</a:t>
            </a:r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 rot="16200000">
            <a:off x="708390" y="4761975"/>
            <a:ext cx="1428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Resemblance</a:t>
            </a:r>
            <a:endParaRPr 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1950764" y="4810945"/>
            <a:ext cx="583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50%</a:t>
            </a:r>
            <a:endParaRPr lang="en-US" dirty="0"/>
          </a:p>
        </p:txBody>
      </p:sp>
      <p:sp>
        <p:nvSpPr>
          <p:cNvPr id="86" name="TextBox 85"/>
          <p:cNvSpPr txBox="1"/>
          <p:nvPr/>
        </p:nvSpPr>
        <p:spPr>
          <a:xfrm>
            <a:off x="2416263" y="2216489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=</a:t>
            </a:r>
            <a:endParaRPr lang="en-US" sz="2800" dirty="0"/>
          </a:p>
        </p:txBody>
      </p:sp>
      <p:sp>
        <p:nvSpPr>
          <p:cNvPr id="87" name="Slide Number Placeholder 8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684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4677" y="762000"/>
            <a:ext cx="3036455" cy="4840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9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4707460" y="246529"/>
            <a:ext cx="4251900" cy="523220"/>
          </a:xfrm>
          <a:noFill/>
          <a:ln/>
        </p:spPr>
        <p:txBody>
          <a:bodyPr wrap="square">
            <a:spAutoFit/>
          </a:bodyPr>
          <a:lstStyle/>
          <a:p>
            <a:pPr marL="0" indent="0" algn="ctr">
              <a:spcBef>
                <a:spcPct val="0"/>
              </a:spcBef>
              <a:buNone/>
            </a:pPr>
            <a:r>
              <a:rPr lang="en-US" sz="1400" b="1">
                <a:solidFill>
                  <a:schemeClr val="tx2"/>
                </a:solidFill>
              </a:rPr>
              <a:t>Figure 6. Bacterial distribution among the seven samples.</a:t>
            </a:r>
          </a:p>
        </p:txBody>
      </p:sp>
      <p:sp>
        <p:nvSpPr>
          <p:cNvPr id="4100" name="Text Box 4"/>
          <p:cNvSpPr txBox="1">
            <a:spLocks noChangeArrowheads="1"/>
          </p:cNvSpPr>
          <p:nvPr/>
        </p:nvSpPr>
        <p:spPr bwMode="auto">
          <a:xfrm>
            <a:off x="404091" y="5748618"/>
            <a:ext cx="8347364" cy="5906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82058" tIns="41029" rIns="82058" bIns="41029">
            <a:spAutoFit/>
          </a:bodyPr>
          <a:lstStyle/>
          <a:p>
            <a:pPr eaLnBrk="1" hangingPunct="1"/>
            <a:r>
              <a:rPr lang="en-US" sz="1100"/>
              <a:t>Wu S, Wang G, Angert ER, Wang W, et al. (2012) Composition, Diversity, and Origin of the Bacterial Community in Grass Carp Intestine. PLoS ONE 7(2): e30440. doi:10.1371/journal.pone.0030440</a:t>
            </a:r>
          </a:p>
          <a:p>
            <a:pPr eaLnBrk="1" hangingPunct="1"/>
            <a:r>
              <a:rPr lang="en-US" sz="1100">
                <a:hlinkClick r:id="rId3"/>
              </a:rPr>
              <a:t>http://www.plosone.org/article/info:doi/10.1371/journal.pone.0030440</a:t>
            </a:r>
            <a:endParaRPr lang="en-US" sz="1100"/>
          </a:p>
        </p:txBody>
      </p:sp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1091" y="6342530"/>
            <a:ext cx="2205182" cy="459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57200" y="274637"/>
            <a:ext cx="3629041" cy="3756637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Visualizing communities: </a:t>
            </a:r>
            <a:r>
              <a:rPr lang="en-US" dirty="0" err="1" smtClean="0"/>
              <a:t>heatmaps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640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Discovering patterns: Clusters &amp; Gradients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83316"/>
            <a:ext cx="8229600" cy="4573033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b="1" dirty="0" smtClean="0"/>
              <a:t>Clusters </a:t>
            </a:r>
            <a:r>
              <a:rPr lang="en-US" dirty="0" smtClean="0"/>
              <a:t>= Are groups different?  (</a:t>
            </a:r>
            <a:r>
              <a:rPr lang="en-US" i="1" dirty="0" smtClean="0"/>
              <a:t>e.g.</a:t>
            </a:r>
            <a:r>
              <a:rPr lang="en-US" dirty="0" smtClean="0"/>
              <a:t>, Treatment </a:t>
            </a:r>
            <a:r>
              <a:rPr lang="en-US" dirty="0" err="1" smtClean="0"/>
              <a:t>v</a:t>
            </a:r>
            <a:r>
              <a:rPr lang="en-US" dirty="0" smtClean="0"/>
              <a:t>. Control)</a:t>
            </a:r>
          </a:p>
          <a:p>
            <a:pPr>
              <a:buNone/>
            </a:pPr>
            <a:r>
              <a:rPr lang="en-US" dirty="0" smtClean="0"/>
              <a:t>	Also called: factors, qualitative variables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3862394"/>
            <a:ext cx="82296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endParaRPr lang="en-US" sz="3200" b="1" dirty="0" smtClean="0"/>
          </a:p>
          <a:p>
            <a:pPr>
              <a:buNone/>
            </a:pPr>
            <a:r>
              <a:rPr lang="en-US" sz="3200" b="1" dirty="0" smtClean="0"/>
              <a:t>Gradients </a:t>
            </a:r>
            <a:r>
              <a:rPr lang="en-US" sz="3200" dirty="0" smtClean="0"/>
              <a:t>= Do communities change with known environmental changes? (</a:t>
            </a:r>
            <a:r>
              <a:rPr lang="en-US" sz="3200" i="1" dirty="0" smtClean="0"/>
              <a:t>e.g., </a:t>
            </a:r>
            <a:r>
              <a:rPr lang="en-US" sz="3200" dirty="0" smtClean="0"/>
              <a:t>over time?)</a:t>
            </a:r>
          </a:p>
          <a:p>
            <a:pPr>
              <a:buNone/>
            </a:pPr>
            <a:r>
              <a:rPr lang="en-US" sz="3200" dirty="0" smtClean="0"/>
              <a:t>Also called: continuous, quantitative, vector variables</a:t>
            </a:r>
            <a:endParaRPr lang="en-US" sz="3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889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09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4F6228"/>
                </a:solidFill>
              </a:rPr>
              <a:t>How do we interpret ordinations?</a:t>
            </a:r>
            <a:endParaRPr lang="en-US" dirty="0">
              <a:solidFill>
                <a:srgbClr val="4F622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5887" y="739447"/>
            <a:ext cx="79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Think about:  </a:t>
            </a:r>
            <a:r>
              <a:rPr lang="en-US" b="1" dirty="0" smtClean="0"/>
              <a:t>CENTROID (mean)  </a:t>
            </a:r>
            <a:r>
              <a:rPr lang="en-US" dirty="0" smtClean="0"/>
              <a:t>or </a:t>
            </a:r>
            <a:r>
              <a:rPr lang="en-US" b="1" dirty="0" smtClean="0"/>
              <a:t>DISPERSION (spread, variability)</a:t>
            </a:r>
          </a:p>
        </p:txBody>
      </p:sp>
      <p:grpSp>
        <p:nvGrpSpPr>
          <p:cNvPr id="3" name="Group 86"/>
          <p:cNvGrpSpPr/>
          <p:nvPr/>
        </p:nvGrpSpPr>
        <p:grpSpPr>
          <a:xfrm>
            <a:off x="565598" y="1346323"/>
            <a:ext cx="3441342" cy="2579412"/>
            <a:chOff x="565598" y="1076123"/>
            <a:chExt cx="3441342" cy="2579412"/>
          </a:xfrm>
        </p:grpSpPr>
        <p:grpSp>
          <p:nvGrpSpPr>
            <p:cNvPr id="4" name="Group 94"/>
            <p:cNvGrpSpPr/>
            <p:nvPr/>
          </p:nvGrpSpPr>
          <p:grpSpPr>
            <a:xfrm>
              <a:off x="624338" y="1466919"/>
              <a:ext cx="3323863" cy="2188616"/>
              <a:chOff x="851233" y="1713073"/>
              <a:chExt cx="3323863" cy="2188616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851233" y="1713073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1524000" y="25804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1676400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729489" y="24925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573655" y="29497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928111" y="286197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318511" y="240477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1318511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" name="Group 69"/>
              <p:cNvGrpSpPr/>
              <p:nvPr/>
            </p:nvGrpSpPr>
            <p:grpSpPr>
              <a:xfrm>
                <a:off x="3047662" y="2316961"/>
                <a:ext cx="704182" cy="808458"/>
                <a:chOff x="3047662" y="2316961"/>
                <a:chExt cx="704182" cy="808458"/>
              </a:xfrm>
            </p:grpSpPr>
            <p:sp>
              <p:nvSpPr>
                <p:cNvPr id="23" name="Isosceles Triangle 22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Isosceles Triangle 23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Isosceles Triangle 24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Isosceles Triangle 25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Isosceles Triangle 26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Isosceles Triangle 27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Isosceles Triangle 28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8" name="TextBox 97"/>
            <p:cNvSpPr txBox="1"/>
            <p:nvPr/>
          </p:nvSpPr>
          <p:spPr>
            <a:xfrm>
              <a:off x="565598" y="1076123"/>
              <a:ext cx="3441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same  spread</a:t>
              </a:r>
              <a:endParaRPr lang="en-US" dirty="0"/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443025" y="4227717"/>
            <a:ext cx="3686488" cy="2554290"/>
            <a:chOff x="443025" y="3957517"/>
            <a:chExt cx="3686488" cy="2554290"/>
          </a:xfrm>
        </p:grpSpPr>
        <p:grpSp>
          <p:nvGrpSpPr>
            <p:cNvPr id="8" name="Group 95"/>
            <p:cNvGrpSpPr/>
            <p:nvPr/>
          </p:nvGrpSpPr>
          <p:grpSpPr>
            <a:xfrm>
              <a:off x="624338" y="4323191"/>
              <a:ext cx="3323863" cy="2188616"/>
              <a:chOff x="851233" y="4323191"/>
              <a:chExt cx="3323863" cy="218861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851233" y="4323191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60"/>
              <p:cNvGrpSpPr/>
              <p:nvPr/>
            </p:nvGrpSpPr>
            <p:grpSpPr>
              <a:xfrm>
                <a:off x="918793" y="4505577"/>
                <a:ext cx="1605695" cy="1899801"/>
                <a:chOff x="918793" y="4505577"/>
                <a:chExt cx="1605695" cy="1899801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2054110" y="50632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8793" y="45055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13022" y="578392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78"/>
              <p:cNvGrpSpPr/>
              <p:nvPr/>
            </p:nvGrpSpPr>
            <p:grpSpPr>
              <a:xfrm>
                <a:off x="3193307" y="5059066"/>
                <a:ext cx="704182" cy="808458"/>
                <a:chOff x="3047662" y="2316961"/>
                <a:chExt cx="704182" cy="808458"/>
              </a:xfrm>
            </p:grpSpPr>
            <p:sp>
              <p:nvSpPr>
                <p:cNvPr id="80" name="Isosceles Triangle 79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Isosceles Triangle 80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Isosceles Triangle 81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Isosceles Triangle 82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Isosceles Triangle 83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Isosceles Triangle 84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Isosceles Triangle 85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9" name="TextBox 98"/>
            <p:cNvSpPr txBox="1"/>
            <p:nvPr/>
          </p:nvSpPr>
          <p:spPr>
            <a:xfrm>
              <a:off x="443025" y="3957517"/>
              <a:ext cx="368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dirty="0" smtClean="0"/>
                <a:t>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grpSp>
        <p:nvGrpSpPr>
          <p:cNvPr id="14" name="Group 88"/>
          <p:cNvGrpSpPr/>
          <p:nvPr/>
        </p:nvGrpSpPr>
        <p:grpSpPr>
          <a:xfrm>
            <a:off x="4933436" y="4227717"/>
            <a:ext cx="3374842" cy="2554290"/>
            <a:chOff x="4933436" y="3957517"/>
            <a:chExt cx="3374842" cy="2554290"/>
          </a:xfrm>
        </p:grpSpPr>
        <p:grpSp>
          <p:nvGrpSpPr>
            <p:cNvPr id="30" name="Group 100"/>
            <p:cNvGrpSpPr/>
            <p:nvPr/>
          </p:nvGrpSpPr>
          <p:grpSpPr>
            <a:xfrm>
              <a:off x="4958926" y="4323191"/>
              <a:ext cx="3323863" cy="2188616"/>
              <a:chOff x="4929552" y="4323191"/>
              <a:chExt cx="3323863" cy="2188616"/>
            </a:xfrm>
          </p:grpSpPr>
          <p:grpSp>
            <p:nvGrpSpPr>
              <p:cNvPr id="31" name="Group 96"/>
              <p:cNvGrpSpPr/>
              <p:nvPr/>
            </p:nvGrpSpPr>
            <p:grpSpPr>
              <a:xfrm>
                <a:off x="4929552" y="4323191"/>
                <a:ext cx="3323863" cy="2188616"/>
                <a:chOff x="4929552" y="4323191"/>
                <a:chExt cx="3323863" cy="2188616"/>
              </a:xfrm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4929552" y="4323191"/>
                  <a:ext cx="3323863" cy="2188616"/>
                </a:xfrm>
                <a:prstGeom prst="rect">
                  <a:avLst/>
                </a:prstGeom>
                <a:solidFill>
                  <a:srgbClr val="FFFFFF"/>
                </a:solidFill>
                <a:ln w="222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2" name="Group 70"/>
                <p:cNvGrpSpPr/>
                <p:nvPr/>
              </p:nvGrpSpPr>
              <p:grpSpPr>
                <a:xfrm>
                  <a:off x="6146035" y="5010306"/>
                  <a:ext cx="704182" cy="808458"/>
                  <a:chOff x="3047662" y="2316961"/>
                  <a:chExt cx="704182" cy="808458"/>
                </a:xfrm>
              </p:grpSpPr>
              <p:sp>
                <p:nvSpPr>
                  <p:cNvPr id="72" name="Isosceles Triangle 71"/>
                  <p:cNvSpPr/>
                  <p:nvPr/>
                </p:nvSpPr>
                <p:spPr>
                  <a:xfrm>
                    <a:off x="3410281" y="2316961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Isosceles Triangle 72"/>
                  <p:cNvSpPr/>
                  <p:nvPr/>
                </p:nvSpPr>
                <p:spPr>
                  <a:xfrm>
                    <a:off x="3047662" y="2404775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Isosceles Triangle 73"/>
                  <p:cNvSpPr/>
                  <p:nvPr/>
                </p:nvSpPr>
                <p:spPr>
                  <a:xfrm>
                    <a:off x="3315699" y="24925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Isosceles Triangle 74"/>
                  <p:cNvSpPr/>
                  <p:nvPr/>
                </p:nvSpPr>
                <p:spPr>
                  <a:xfrm>
                    <a:off x="3047662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Isosceles Triangle 75"/>
                  <p:cNvSpPr/>
                  <p:nvPr/>
                </p:nvSpPr>
                <p:spPr>
                  <a:xfrm>
                    <a:off x="3562681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Isosceles Triangle 76"/>
                  <p:cNvSpPr/>
                  <p:nvPr/>
                </p:nvSpPr>
                <p:spPr>
                  <a:xfrm>
                    <a:off x="3236825" y="2843848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Isosceles Triangle 77"/>
                  <p:cNvSpPr/>
                  <p:nvPr/>
                </p:nvSpPr>
                <p:spPr>
                  <a:xfrm>
                    <a:off x="3504862" y="29497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3" name="Group 61"/>
              <p:cNvGrpSpPr/>
              <p:nvPr/>
            </p:nvGrpSpPr>
            <p:grpSpPr>
              <a:xfrm rot="19822403">
                <a:off x="5469304" y="4596949"/>
                <a:ext cx="2270833" cy="1811987"/>
                <a:chOff x="567414" y="4593391"/>
                <a:chExt cx="2270833" cy="1811987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2632758" y="4997723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1102725" y="471911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67414" y="5660412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0" name="TextBox 99"/>
            <p:cNvSpPr txBox="1"/>
            <p:nvPr/>
          </p:nvSpPr>
          <p:spPr>
            <a:xfrm>
              <a:off x="4933436" y="3957517"/>
              <a:ext cx="3374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. Same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sp>
        <p:nvSpPr>
          <p:cNvPr id="70" name="Slide Number Placeholder 6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199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57682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N</a:t>
            </a:r>
            <a:r>
              <a:rPr lang="en-US" sz="3600" dirty="0" smtClean="0"/>
              <a:t>on-parametric hypothesis tests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186965" y="895134"/>
            <a:ext cx="2522516" cy="230832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Non-parametric tests are used to test hypotheses of multivariate data when the underlying distribution of the data is unknown.</a:t>
            </a:r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897052" y="895134"/>
            <a:ext cx="3460392" cy="230832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Non-parametric tests randomly re-sample the dataset to create a re-shuffled distribution, calculate a test statistic for each random distribution, and then ask the probably of finding the </a:t>
            </a:r>
            <a:r>
              <a:rPr lang="en-US" i="1" dirty="0" smtClean="0"/>
              <a:t>actual </a:t>
            </a:r>
            <a:r>
              <a:rPr lang="en-US" dirty="0" smtClean="0"/>
              <a:t>statistic given the random re-sampling distribution of the data.</a:t>
            </a:r>
          </a:p>
        </p:txBody>
      </p:sp>
      <p:pic>
        <p:nvPicPr>
          <p:cNvPr id="6" name="Picture 5" descr="NonParametricTe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3352800"/>
            <a:ext cx="8915400" cy="3505200"/>
          </a:xfrm>
          <a:prstGeom prst="rect">
            <a:avLst/>
          </a:prstGeom>
          <a:ln>
            <a:solidFill>
              <a:srgbClr val="404040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6484444" y="895134"/>
            <a:ext cx="2477696" cy="230832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It is important to use these tests for microbial beta diversity, as the assumptions of underlying normal distributions of most parametric tests (e.g., ANOVA) are violated.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881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0938"/>
            <a:ext cx="9144000" cy="1143000"/>
          </a:xfrm>
        </p:spPr>
        <p:txBody>
          <a:bodyPr>
            <a:noAutofit/>
          </a:bodyPr>
          <a:lstStyle/>
          <a:p>
            <a:r>
              <a:rPr lang="en-US" sz="3200" dirty="0" smtClean="0">
                <a:solidFill>
                  <a:srgbClr val="4F6228"/>
                </a:solidFill>
              </a:rPr>
              <a:t>Clusters: Testing for differences in </a:t>
            </a:r>
            <a:r>
              <a:rPr lang="en-US" sz="3200" i="1" dirty="0" smtClean="0">
                <a:solidFill>
                  <a:srgbClr val="4F6228"/>
                </a:solidFill>
              </a:rPr>
              <a:t>a priori </a:t>
            </a:r>
            <a:r>
              <a:rPr lang="en-US" sz="3200" dirty="0" smtClean="0">
                <a:solidFill>
                  <a:srgbClr val="4F6228"/>
                </a:solidFill>
              </a:rPr>
              <a:t>groups</a:t>
            </a:r>
            <a:endParaRPr lang="en-US" sz="3200" dirty="0">
              <a:solidFill>
                <a:srgbClr val="4F622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5887" y="712427"/>
            <a:ext cx="7948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Permutation-based analyses to test hypotheses about group differences in </a:t>
            </a:r>
            <a:r>
              <a:rPr lang="en-US" b="1" dirty="0" smtClean="0"/>
              <a:t>CENTROID (mean)  </a:t>
            </a:r>
            <a:r>
              <a:rPr lang="en-US" dirty="0" smtClean="0"/>
              <a:t>or </a:t>
            </a:r>
            <a:r>
              <a:rPr lang="en-US" b="1" dirty="0" smtClean="0"/>
              <a:t>DISPERSION (spread, variability)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597107" y="1741202"/>
          <a:ext cx="4047501" cy="21234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567239"/>
                <a:gridCol w="1131095"/>
                <a:gridCol w="1349167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1" dirty="0" smtClean="0"/>
                        <a:t>Test name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Centroid</a:t>
                      </a:r>
                      <a:r>
                        <a:rPr lang="en-US" dirty="0" smtClean="0"/>
                        <a:t> (mean)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Spread (variability)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PERMANOVA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MRPP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ANOSIM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PERMDISP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3" name="Group 86"/>
          <p:cNvGrpSpPr/>
          <p:nvPr/>
        </p:nvGrpSpPr>
        <p:grpSpPr>
          <a:xfrm>
            <a:off x="565598" y="1346323"/>
            <a:ext cx="3441342" cy="2579412"/>
            <a:chOff x="565598" y="1076123"/>
            <a:chExt cx="3441342" cy="2579412"/>
          </a:xfrm>
        </p:grpSpPr>
        <p:grpSp>
          <p:nvGrpSpPr>
            <p:cNvPr id="4" name="Group 94"/>
            <p:cNvGrpSpPr/>
            <p:nvPr/>
          </p:nvGrpSpPr>
          <p:grpSpPr>
            <a:xfrm>
              <a:off x="624338" y="1466919"/>
              <a:ext cx="3323863" cy="2188616"/>
              <a:chOff x="851233" y="1713073"/>
              <a:chExt cx="3323863" cy="2188616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851233" y="1713073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1524000" y="25804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1676400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729489" y="24925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573655" y="29497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928111" y="286197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318511" y="240477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1318511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" name="Group 69"/>
              <p:cNvGrpSpPr/>
              <p:nvPr/>
            </p:nvGrpSpPr>
            <p:grpSpPr>
              <a:xfrm>
                <a:off x="3047662" y="2316961"/>
                <a:ext cx="704182" cy="808458"/>
                <a:chOff x="3047662" y="2316961"/>
                <a:chExt cx="704182" cy="808458"/>
              </a:xfrm>
            </p:grpSpPr>
            <p:sp>
              <p:nvSpPr>
                <p:cNvPr id="23" name="Isosceles Triangle 22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Isosceles Triangle 23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Isosceles Triangle 24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Isosceles Triangle 25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Isosceles Triangle 26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Isosceles Triangle 27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Isosceles Triangle 28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8" name="TextBox 97"/>
            <p:cNvSpPr txBox="1"/>
            <p:nvPr/>
          </p:nvSpPr>
          <p:spPr>
            <a:xfrm>
              <a:off x="565598" y="1076123"/>
              <a:ext cx="3441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same  spread</a:t>
              </a:r>
              <a:endParaRPr lang="en-US" dirty="0"/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443025" y="4227717"/>
            <a:ext cx="3686488" cy="2554290"/>
            <a:chOff x="443025" y="3957517"/>
            <a:chExt cx="3686488" cy="2554290"/>
          </a:xfrm>
        </p:grpSpPr>
        <p:grpSp>
          <p:nvGrpSpPr>
            <p:cNvPr id="8" name="Group 95"/>
            <p:cNvGrpSpPr/>
            <p:nvPr/>
          </p:nvGrpSpPr>
          <p:grpSpPr>
            <a:xfrm>
              <a:off x="624338" y="4323191"/>
              <a:ext cx="3323863" cy="2188616"/>
              <a:chOff x="851233" y="4323191"/>
              <a:chExt cx="3323863" cy="218861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851233" y="4323191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60"/>
              <p:cNvGrpSpPr/>
              <p:nvPr/>
            </p:nvGrpSpPr>
            <p:grpSpPr>
              <a:xfrm>
                <a:off x="918793" y="4505577"/>
                <a:ext cx="1605695" cy="1899801"/>
                <a:chOff x="918793" y="4505577"/>
                <a:chExt cx="1605695" cy="1899801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2054110" y="50632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8793" y="45055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13022" y="578392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78"/>
              <p:cNvGrpSpPr/>
              <p:nvPr/>
            </p:nvGrpSpPr>
            <p:grpSpPr>
              <a:xfrm>
                <a:off x="3193307" y="5059066"/>
                <a:ext cx="704182" cy="808458"/>
                <a:chOff x="3047662" y="2316961"/>
                <a:chExt cx="704182" cy="808458"/>
              </a:xfrm>
            </p:grpSpPr>
            <p:sp>
              <p:nvSpPr>
                <p:cNvPr id="80" name="Isosceles Triangle 79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Isosceles Triangle 80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Isosceles Triangle 81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Isosceles Triangle 82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Isosceles Triangle 83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Isosceles Triangle 84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Isosceles Triangle 85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9" name="TextBox 98"/>
            <p:cNvSpPr txBox="1"/>
            <p:nvPr/>
          </p:nvSpPr>
          <p:spPr>
            <a:xfrm>
              <a:off x="443025" y="3957517"/>
              <a:ext cx="368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dirty="0" smtClean="0"/>
                <a:t>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grpSp>
        <p:nvGrpSpPr>
          <p:cNvPr id="14" name="Group 88"/>
          <p:cNvGrpSpPr/>
          <p:nvPr/>
        </p:nvGrpSpPr>
        <p:grpSpPr>
          <a:xfrm>
            <a:off x="4933436" y="4227717"/>
            <a:ext cx="3374842" cy="2554290"/>
            <a:chOff x="4933436" y="3957517"/>
            <a:chExt cx="3374842" cy="2554290"/>
          </a:xfrm>
        </p:grpSpPr>
        <p:grpSp>
          <p:nvGrpSpPr>
            <p:cNvPr id="30" name="Group 100"/>
            <p:cNvGrpSpPr/>
            <p:nvPr/>
          </p:nvGrpSpPr>
          <p:grpSpPr>
            <a:xfrm>
              <a:off x="4958926" y="4323191"/>
              <a:ext cx="3323863" cy="2188616"/>
              <a:chOff x="4929552" y="4323191"/>
              <a:chExt cx="3323863" cy="2188616"/>
            </a:xfrm>
          </p:grpSpPr>
          <p:grpSp>
            <p:nvGrpSpPr>
              <p:cNvPr id="31" name="Group 96"/>
              <p:cNvGrpSpPr/>
              <p:nvPr/>
            </p:nvGrpSpPr>
            <p:grpSpPr>
              <a:xfrm>
                <a:off x="4929552" y="4323191"/>
                <a:ext cx="3323863" cy="2188616"/>
                <a:chOff x="4929552" y="4323191"/>
                <a:chExt cx="3323863" cy="2188616"/>
              </a:xfrm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4929552" y="4323191"/>
                  <a:ext cx="3323863" cy="2188616"/>
                </a:xfrm>
                <a:prstGeom prst="rect">
                  <a:avLst/>
                </a:prstGeom>
                <a:solidFill>
                  <a:srgbClr val="FFFFFF"/>
                </a:solidFill>
                <a:ln w="222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2" name="Group 70"/>
                <p:cNvGrpSpPr/>
                <p:nvPr/>
              </p:nvGrpSpPr>
              <p:grpSpPr>
                <a:xfrm>
                  <a:off x="6146035" y="5010306"/>
                  <a:ext cx="704182" cy="808458"/>
                  <a:chOff x="3047662" y="2316961"/>
                  <a:chExt cx="704182" cy="808458"/>
                </a:xfrm>
              </p:grpSpPr>
              <p:sp>
                <p:nvSpPr>
                  <p:cNvPr id="72" name="Isosceles Triangle 71"/>
                  <p:cNvSpPr/>
                  <p:nvPr/>
                </p:nvSpPr>
                <p:spPr>
                  <a:xfrm>
                    <a:off x="3410281" y="2316961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Isosceles Triangle 72"/>
                  <p:cNvSpPr/>
                  <p:nvPr/>
                </p:nvSpPr>
                <p:spPr>
                  <a:xfrm>
                    <a:off x="3047662" y="2404775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Isosceles Triangle 73"/>
                  <p:cNvSpPr/>
                  <p:nvPr/>
                </p:nvSpPr>
                <p:spPr>
                  <a:xfrm>
                    <a:off x="3315699" y="24925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Isosceles Triangle 74"/>
                  <p:cNvSpPr/>
                  <p:nvPr/>
                </p:nvSpPr>
                <p:spPr>
                  <a:xfrm>
                    <a:off x="3047662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Isosceles Triangle 75"/>
                  <p:cNvSpPr/>
                  <p:nvPr/>
                </p:nvSpPr>
                <p:spPr>
                  <a:xfrm>
                    <a:off x="3562681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Isosceles Triangle 76"/>
                  <p:cNvSpPr/>
                  <p:nvPr/>
                </p:nvSpPr>
                <p:spPr>
                  <a:xfrm>
                    <a:off x="3236825" y="2843848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Isosceles Triangle 77"/>
                  <p:cNvSpPr/>
                  <p:nvPr/>
                </p:nvSpPr>
                <p:spPr>
                  <a:xfrm>
                    <a:off x="3504862" y="29497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3" name="Group 61"/>
              <p:cNvGrpSpPr/>
              <p:nvPr/>
            </p:nvGrpSpPr>
            <p:grpSpPr>
              <a:xfrm rot="19822403">
                <a:off x="5469304" y="4596949"/>
                <a:ext cx="2270833" cy="1811987"/>
                <a:chOff x="567414" y="4593391"/>
                <a:chExt cx="2270833" cy="1811987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2632758" y="4997723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1102725" y="471911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67414" y="5660412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0" name="TextBox 99"/>
            <p:cNvSpPr txBox="1"/>
            <p:nvPr/>
          </p:nvSpPr>
          <p:spPr>
            <a:xfrm>
              <a:off x="4933436" y="3957517"/>
              <a:ext cx="3374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. Same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sp>
        <p:nvSpPr>
          <p:cNvPr id="70" name="Slide Number Placeholder 6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69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paper where every hypothesis test is used with every resemblance.  Ever.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9235"/>
            <a:ext cx="8229600" cy="1280911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(just kidding)</a:t>
            </a:r>
          </a:p>
          <a:p>
            <a:r>
              <a:rPr lang="en-US" dirty="0" smtClean="0"/>
              <a:t>(kind of)</a:t>
            </a:r>
          </a:p>
          <a:p>
            <a:r>
              <a:rPr lang="en-US" dirty="0" smtClean="0"/>
              <a:t>The methods are useful.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21" y="2758215"/>
            <a:ext cx="8819045" cy="39768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50959" y="6488668"/>
            <a:ext cx="2293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Shade </a:t>
            </a:r>
            <a:r>
              <a:rPr lang="en-US" i="1" dirty="0" smtClean="0"/>
              <a:t>et al</a:t>
            </a:r>
            <a:r>
              <a:rPr lang="en-US" dirty="0" smtClean="0"/>
              <a:t>. 2013 AEM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350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" y="338666"/>
            <a:ext cx="8995833" cy="62705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4000" y="6117168"/>
            <a:ext cx="5058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Ju</a:t>
            </a:r>
            <a:r>
              <a:rPr lang="en-US" dirty="0" smtClean="0"/>
              <a:t> and Zhang 2015 Applied Microbiology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335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95"/>
          <p:cNvGrpSpPr/>
          <p:nvPr/>
        </p:nvGrpSpPr>
        <p:grpSpPr>
          <a:xfrm>
            <a:off x="5060003" y="3750910"/>
            <a:ext cx="3323863" cy="2188616"/>
            <a:chOff x="851233" y="4323191"/>
            <a:chExt cx="3323863" cy="2188616"/>
          </a:xfrm>
        </p:grpSpPr>
        <p:sp>
          <p:nvSpPr>
            <p:cNvPr id="31" name="Rectangle 30"/>
            <p:cNvSpPr/>
            <p:nvPr/>
          </p:nvSpPr>
          <p:spPr>
            <a:xfrm>
              <a:off x="851233" y="4323191"/>
              <a:ext cx="3323863" cy="2188616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2" name="Group 60"/>
            <p:cNvGrpSpPr/>
            <p:nvPr/>
          </p:nvGrpSpPr>
          <p:grpSpPr>
            <a:xfrm>
              <a:off x="918793" y="4505577"/>
              <a:ext cx="1605695" cy="1899801"/>
              <a:chOff x="918793" y="4505577"/>
              <a:chExt cx="1605695" cy="1899801"/>
            </a:xfrm>
          </p:grpSpPr>
          <p:sp>
            <p:nvSpPr>
              <p:cNvPr id="41" name="Oval 40"/>
              <p:cNvSpPr/>
              <p:nvPr/>
            </p:nvSpPr>
            <p:spPr>
              <a:xfrm>
                <a:off x="1468992" y="523890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2054110" y="5063277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1626744" y="4593391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1626744" y="6229749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2318999" y="562855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918793" y="4505577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1113022" y="578392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78"/>
            <p:cNvGrpSpPr/>
            <p:nvPr/>
          </p:nvGrpSpPr>
          <p:grpSpPr>
            <a:xfrm>
              <a:off x="3193307" y="5059066"/>
              <a:ext cx="704182" cy="808458"/>
              <a:chOff x="3047662" y="2316961"/>
              <a:chExt cx="704182" cy="808458"/>
            </a:xfrm>
          </p:grpSpPr>
          <p:sp>
            <p:nvSpPr>
              <p:cNvPr id="34" name="Isosceles Triangle 33"/>
              <p:cNvSpPr/>
              <p:nvPr/>
            </p:nvSpPr>
            <p:spPr>
              <a:xfrm>
                <a:off x="3410281" y="2316961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Isosceles Triangle 34"/>
              <p:cNvSpPr/>
              <p:nvPr/>
            </p:nvSpPr>
            <p:spPr>
              <a:xfrm>
                <a:off x="3047662" y="2404775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Isosceles Triangle 35"/>
              <p:cNvSpPr/>
              <p:nvPr/>
            </p:nvSpPr>
            <p:spPr>
              <a:xfrm>
                <a:off x="3315699" y="24925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Isosceles Triangle 36"/>
              <p:cNvSpPr/>
              <p:nvPr/>
            </p:nvSpPr>
            <p:spPr>
              <a:xfrm>
                <a:off x="3047662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Isosceles Triangle 37"/>
              <p:cNvSpPr/>
              <p:nvPr/>
            </p:nvSpPr>
            <p:spPr>
              <a:xfrm>
                <a:off x="3562681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Isosceles Triangle 38"/>
              <p:cNvSpPr/>
              <p:nvPr/>
            </p:nvSpPr>
            <p:spPr>
              <a:xfrm>
                <a:off x="3236825" y="2843848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Isosceles Triangle 39"/>
              <p:cNvSpPr/>
              <p:nvPr/>
            </p:nvSpPr>
            <p:spPr>
              <a:xfrm>
                <a:off x="3504862" y="29497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6092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Gradients:  Linking environmental and community data</a:t>
            </a:r>
            <a:endParaRPr lang="en-US" sz="3200" dirty="0"/>
          </a:p>
        </p:txBody>
      </p:sp>
      <p:cxnSp>
        <p:nvCxnSpPr>
          <p:cNvPr id="49" name="Straight Connector 48"/>
          <p:cNvCxnSpPr>
            <a:stCxn id="31" idx="0"/>
            <a:endCxn id="31" idx="2"/>
          </p:cNvCxnSpPr>
          <p:nvPr/>
        </p:nvCxnSpPr>
        <p:spPr>
          <a:xfrm rot="16200000" flipH="1">
            <a:off x="5627627" y="4845218"/>
            <a:ext cx="2188616" cy="1588"/>
          </a:xfrm>
          <a:prstGeom prst="line">
            <a:avLst/>
          </a:prstGeom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lgDash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H="1">
            <a:off x="5039846" y="4708677"/>
            <a:ext cx="3323863" cy="1588"/>
          </a:xfrm>
          <a:prstGeom prst="line">
            <a:avLst/>
          </a:prstGeom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lgDash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5333052" y="4612759"/>
            <a:ext cx="3375501" cy="968212"/>
            <a:chOff x="5123727" y="4989598"/>
            <a:chExt cx="3375501" cy="968212"/>
          </a:xfrm>
        </p:grpSpPr>
        <p:grpSp>
          <p:nvGrpSpPr>
            <p:cNvPr id="53" name="Group 52"/>
            <p:cNvGrpSpPr/>
            <p:nvPr/>
          </p:nvGrpSpPr>
          <p:grpSpPr>
            <a:xfrm>
              <a:off x="5968371" y="5068321"/>
              <a:ext cx="1812136" cy="443747"/>
              <a:chOff x="5968371" y="5068321"/>
              <a:chExt cx="1812136" cy="443747"/>
            </a:xfrm>
            <a:effectLst>
              <a:outerShdw blurRad="50800" dist="38100" dir="2700000">
                <a:srgbClr val="000000">
                  <a:alpha val="43000"/>
                </a:srgbClr>
              </a:outerShdw>
            </a:effectLst>
          </p:grpSpPr>
          <p:cxnSp>
            <p:nvCxnSpPr>
              <p:cNvPr id="24" name="Straight Arrow Connector 23"/>
              <p:cNvCxnSpPr/>
              <p:nvPr/>
            </p:nvCxnSpPr>
            <p:spPr>
              <a:xfrm>
                <a:off x="6512609" y="5086450"/>
                <a:ext cx="1267898" cy="87814"/>
              </a:xfrm>
              <a:prstGeom prst="straightConnector1">
                <a:avLst/>
              </a:prstGeom>
              <a:ln w="41275" cap="flat" cmpd="sng" algn="ctr">
                <a:solidFill>
                  <a:srgbClr val="80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/>
              <p:cNvCxnSpPr/>
              <p:nvPr/>
            </p:nvCxnSpPr>
            <p:spPr>
              <a:xfrm rot="10800000" flipV="1">
                <a:off x="5968371" y="5068321"/>
                <a:ext cx="544238" cy="443747"/>
              </a:xfrm>
              <a:prstGeom prst="straightConnector1">
                <a:avLst/>
              </a:prstGeom>
              <a:ln w="41275" cap="flat" cmpd="sng" algn="ctr">
                <a:solidFill>
                  <a:srgbClr val="80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" name="TextBox 53"/>
            <p:cNvSpPr txBox="1"/>
            <p:nvPr/>
          </p:nvSpPr>
          <p:spPr>
            <a:xfrm>
              <a:off x="5123727" y="5588478"/>
              <a:ext cx="1387068" cy="369332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7F7F7F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Temperature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7849854" y="4989598"/>
              <a:ext cx="649374" cy="369332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7F7F7F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Time</a:t>
              </a:r>
              <a:endParaRPr lang="en-US" dirty="0"/>
            </a:p>
          </p:txBody>
        </p:sp>
      </p:grpSp>
      <p:graphicFrame>
        <p:nvGraphicFramePr>
          <p:cNvPr id="57" name="Table 56"/>
          <p:cNvGraphicFramePr>
            <a:graphicFrameLocks noGrp="1"/>
          </p:cNvGraphicFramePr>
          <p:nvPr/>
        </p:nvGraphicFramePr>
        <p:xfrm>
          <a:off x="448662" y="2568553"/>
          <a:ext cx="2217682" cy="1165908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554421"/>
                <a:gridCol w="539285"/>
                <a:gridCol w="548281"/>
                <a:gridCol w="575695"/>
              </a:tblGrid>
              <a:tr h="291477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1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2</a:t>
                      </a:r>
                      <a:endParaRPr lang="en-US" sz="800" dirty="0"/>
                    </a:p>
                  </a:txBody>
                  <a:tcPr marL="40815" marR="40815" marT="20407" marB="20407"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3</a:t>
                      </a:r>
                      <a:endParaRPr lang="en-US" sz="800" dirty="0"/>
                    </a:p>
                  </a:txBody>
                  <a:tcPr marL="40815" marR="40815" marT="20407" marB="20407"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1</a:t>
                      </a:r>
                      <a:endParaRPr lang="en-US" sz="800" b="1" dirty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2</a:t>
                      </a:r>
                      <a:endParaRPr lang="en-US" sz="8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0.966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 3</a:t>
                      </a: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0.179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0.787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58" name="Table 57"/>
          <p:cNvGraphicFramePr>
            <a:graphicFrameLocks noGrp="1"/>
          </p:cNvGraphicFramePr>
          <p:nvPr/>
        </p:nvGraphicFramePr>
        <p:xfrm>
          <a:off x="448662" y="5401883"/>
          <a:ext cx="2217682" cy="1165908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554421"/>
                <a:gridCol w="539285"/>
                <a:gridCol w="548281"/>
                <a:gridCol w="575695"/>
              </a:tblGrid>
              <a:tr h="291477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1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2</a:t>
                      </a:r>
                      <a:endParaRPr lang="en-US" sz="800" dirty="0"/>
                    </a:p>
                  </a:txBody>
                  <a:tcPr marL="40815" marR="40815" marT="20407" marB="20407"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3</a:t>
                      </a:r>
                      <a:endParaRPr lang="en-US" sz="800" dirty="0"/>
                    </a:p>
                  </a:txBody>
                  <a:tcPr marL="40815" marR="40815" marT="20407" marB="20407"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291477">
                <a:tc>
                  <a:txBody>
                    <a:bodyPr/>
                    <a:lstStyle/>
                    <a:p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1</a:t>
                      </a:r>
                      <a:endParaRPr lang="en-US" sz="800" b="1" dirty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2</a:t>
                      </a:r>
                      <a:endParaRPr lang="en-US" sz="8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1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 3</a:t>
                      </a: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10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3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9" name="TextBox 58"/>
          <p:cNvSpPr txBox="1"/>
          <p:nvPr/>
        </p:nvSpPr>
        <p:spPr>
          <a:xfrm>
            <a:off x="271503" y="2125539"/>
            <a:ext cx="2572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Community Resemblance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335805" y="4958868"/>
            <a:ext cx="2443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 / environ. distance</a:t>
            </a:r>
            <a:endParaRPr lang="en-US" dirty="0"/>
          </a:p>
        </p:txBody>
      </p:sp>
      <p:sp>
        <p:nvSpPr>
          <p:cNvPr id="61" name="Up-Down Arrow 60"/>
          <p:cNvSpPr/>
          <p:nvPr/>
        </p:nvSpPr>
        <p:spPr>
          <a:xfrm>
            <a:off x="1348073" y="4094537"/>
            <a:ext cx="418861" cy="739293"/>
          </a:xfrm>
          <a:prstGeom prst="up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1993776" y="4141018"/>
            <a:ext cx="21458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Pearson’s correlation</a:t>
            </a:r>
          </a:p>
          <a:p>
            <a:r>
              <a:rPr lang="en-US" dirty="0" smtClean="0"/>
              <a:t>Permuted </a:t>
            </a:r>
            <a:r>
              <a:rPr lang="en-US" dirty="0" err="1" smtClean="0"/>
              <a:t>p</a:t>
            </a:r>
            <a:r>
              <a:rPr lang="en-US" dirty="0" smtClean="0"/>
              <a:t> value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583878" y="1106908"/>
            <a:ext cx="29314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  Mantel Test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766417" y="1106908"/>
            <a:ext cx="3844451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2.  Vector fitting to ordination axis score 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354800" y="6138001"/>
            <a:ext cx="730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1</a:t>
            </a:r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 rot="16200000">
            <a:off x="4391347" y="4661653"/>
            <a:ext cx="730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2</a:t>
            </a:r>
            <a:endParaRPr lang="en-US" dirty="0"/>
          </a:p>
        </p:txBody>
      </p:sp>
      <p:sp>
        <p:nvSpPr>
          <p:cNvPr id="68" name="Slide Number Placeholder 6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730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Practicalities: Getting data into R from QIIME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Biom</a:t>
            </a:r>
            <a:r>
              <a:rPr lang="en-US" dirty="0" smtClean="0"/>
              <a:t> to classic OTU table</a:t>
            </a:r>
          </a:p>
          <a:p>
            <a:pPr marL="0" indent="0">
              <a:buNone/>
            </a:pPr>
            <a:r>
              <a:rPr lang="en-US" dirty="0" smtClean="0"/>
              <a:t>	-See end of QIIME 3 tutorial : </a:t>
            </a:r>
            <a:r>
              <a:rPr lang="en-US" dirty="0" err="1" smtClean="0"/>
              <a:t>biom</a:t>
            </a:r>
            <a:r>
              <a:rPr lang="en-US" dirty="0" smtClean="0"/>
              <a:t> convert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For importing resemblance tables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1.  </a:t>
            </a:r>
            <a:r>
              <a:rPr lang="en-US" dirty="0" err="1" smtClean="0"/>
              <a:t>read.table</a:t>
            </a:r>
            <a:r>
              <a:rPr lang="en-US" dirty="0" smtClean="0"/>
              <a:t>(header=TRUE, </a:t>
            </a:r>
            <a:r>
              <a:rPr lang="en-US" dirty="0" err="1" smtClean="0"/>
              <a:t>row.names</a:t>
            </a:r>
            <a:r>
              <a:rPr lang="en-US" dirty="0" smtClean="0"/>
              <a:t> =1; </a:t>
            </a:r>
            <a:r>
              <a:rPr lang="en-US" dirty="0" err="1" smtClean="0"/>
              <a:t>sep</a:t>
            </a:r>
            <a:r>
              <a:rPr lang="en-US" dirty="0" smtClean="0"/>
              <a:t> =“\t”)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2.  </a:t>
            </a:r>
            <a:r>
              <a:rPr lang="en-US" dirty="0" err="1" smtClean="0"/>
              <a:t>as.dist</a:t>
            </a:r>
            <a:r>
              <a:rPr lang="en-US" dirty="0" smtClean="0"/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438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9771" y="1987232"/>
            <a:ext cx="5264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Let’s analysis!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563690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Intro to </a:t>
            </a:r>
            <a:r>
              <a:rPr lang="en-US" dirty="0" err="1"/>
              <a:t>a</a:t>
            </a:r>
            <a:r>
              <a:rPr lang="en-US" dirty="0" err="1" smtClean="0"/>
              <a:t>mplicon</a:t>
            </a:r>
            <a:r>
              <a:rPr lang="en-US" dirty="0" smtClean="0"/>
              <a:t> sequence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Merging paired-end </a:t>
            </a:r>
            <a:r>
              <a:rPr lang="en-US" dirty="0" err="1" smtClean="0"/>
              <a:t>Illumina</a:t>
            </a:r>
            <a:r>
              <a:rPr lang="en-US" dirty="0" smtClean="0"/>
              <a:t> Reads – </a:t>
            </a:r>
            <a:r>
              <a:rPr lang="en-US" dirty="0" err="1" smtClean="0"/>
              <a:t>pandaseq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QIIME:  </a:t>
            </a:r>
          </a:p>
          <a:p>
            <a:pPr lvl="1"/>
            <a:r>
              <a:rPr lang="en-US" dirty="0" smtClean="0"/>
              <a:t>Clustering sequences by 97% identity</a:t>
            </a:r>
          </a:p>
          <a:p>
            <a:pPr lvl="1"/>
            <a:r>
              <a:rPr lang="en-US" dirty="0" smtClean="0"/>
              <a:t>Picking representative sequences</a:t>
            </a:r>
          </a:p>
          <a:p>
            <a:pPr lvl="1"/>
            <a:r>
              <a:rPr lang="en-US" dirty="0" smtClean="0"/>
              <a:t>assigning taxonomy to sequences</a:t>
            </a:r>
          </a:p>
          <a:p>
            <a:pPr lvl="1"/>
            <a:r>
              <a:rPr lang="en-US" dirty="0" smtClean="0"/>
              <a:t>Building and alignment and phylogenetic tree</a:t>
            </a:r>
          </a:p>
          <a:p>
            <a:pPr lvl="1"/>
            <a:r>
              <a:rPr lang="en-US" dirty="0" smtClean="0"/>
              <a:t>Building an “even” OTU table : equal No. sequences per sample so that comparisons can be made</a:t>
            </a:r>
          </a:p>
          <a:p>
            <a:pPr lvl="1"/>
            <a:r>
              <a:rPr lang="en-US" dirty="0" smtClean="0"/>
              <a:t>Calculating within-sample (alpha) diversity</a:t>
            </a:r>
          </a:p>
        </p:txBody>
      </p:sp>
    </p:spTree>
    <p:extLst>
      <p:ext uri="{BB962C8B-B14F-4D97-AF65-F5344CB8AC3E}">
        <p14:creationId xmlns:p14="http://schemas.microsoft.com/office/powerpoint/2010/main" val="2190942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does a community look like, data-style?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5557"/>
            <a:ext cx="8229600" cy="4525963"/>
          </a:xfrm>
        </p:spPr>
        <p:txBody>
          <a:bodyPr/>
          <a:lstStyle/>
          <a:p>
            <a:r>
              <a:rPr lang="en-US" dirty="0" smtClean="0"/>
              <a:t>“OTU table” – the original</a:t>
            </a:r>
          </a:p>
          <a:p>
            <a:r>
              <a:rPr lang="en-US" dirty="0" smtClean="0"/>
              <a:t>.</a:t>
            </a:r>
            <a:r>
              <a:rPr lang="en-US" dirty="0" err="1" smtClean="0"/>
              <a:t>Biom</a:t>
            </a:r>
            <a:r>
              <a:rPr lang="en-US" dirty="0" smtClean="0"/>
              <a:t> table – more concise &amp; faster computing for extra large datasets </a:t>
            </a:r>
          </a:p>
          <a:p>
            <a:pPr lvl="1"/>
            <a:r>
              <a:rPr lang="en-US" dirty="0" smtClean="0"/>
              <a:t>Newer formats : “biom2”</a:t>
            </a:r>
          </a:p>
          <a:p>
            <a:pPr lvl="1"/>
            <a:r>
              <a:rPr lang="en-US" dirty="0" smtClean="0"/>
              <a:t>See McDonald et al. 2012. “The Biological Observation Matrix…” </a:t>
            </a:r>
            <a:r>
              <a:rPr lang="en-US" i="1" dirty="0" err="1" smtClean="0"/>
              <a:t>GigaScience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779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0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1985755110"/>
              </p:ext>
            </p:extLst>
          </p:nvPr>
        </p:nvGraphicFramePr>
        <p:xfrm>
          <a:off x="2438400" y="599440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</a:t>
                      </a:r>
                      <a:r>
                        <a:rPr lang="en-US" i="1" baseline="0" dirty="0" smtClean="0"/>
                        <a:t>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2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82862" y="76200"/>
            <a:ext cx="3929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Kinds of Community matrix/ OTU Table</a:t>
            </a:r>
            <a:endParaRPr lang="en-US" b="1" dirty="0"/>
          </a:p>
        </p:txBody>
      </p:sp>
      <p:graphicFrame>
        <p:nvGraphicFramePr>
          <p:cNvPr id="13" name="Table 12"/>
          <p:cNvGraphicFramePr>
            <a:graphicFrameLocks noGrp="1" noChangeAspect="1"/>
          </p:cNvGraphicFramePr>
          <p:nvPr/>
        </p:nvGraphicFramePr>
        <p:xfrm>
          <a:off x="2438400" y="2742055"/>
          <a:ext cx="6096000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</a:t>
                      </a:r>
                      <a:r>
                        <a:rPr lang="en-US" i="1" baseline="0" dirty="0" smtClean="0"/>
                        <a:t>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0.179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2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 noChangeAspect="1"/>
          </p:cNvGraphicFramePr>
          <p:nvPr/>
        </p:nvGraphicFramePr>
        <p:xfrm>
          <a:off x="2438400" y="4806860"/>
          <a:ext cx="6096000" cy="14833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</a:t>
                      </a:r>
                      <a:r>
                        <a:rPr lang="en-US" i="1" baseline="0" dirty="0" smtClean="0"/>
                        <a:t>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2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51279" y="908805"/>
            <a:ext cx="608476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Raw</a:t>
            </a:r>
          </a:p>
          <a:p>
            <a:r>
              <a:rPr lang="en-US" dirty="0" smtClean="0"/>
              <a:t>Straight up counts*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i="1" dirty="0" smtClean="0"/>
              <a:t>*note: data must be subsampled to an even sequencing effort!</a:t>
            </a:r>
            <a:endParaRPr lang="en-US" i="1" dirty="0"/>
          </a:p>
        </p:txBody>
      </p:sp>
      <p:sp>
        <p:nvSpPr>
          <p:cNvPr id="16" name="TextBox 15"/>
          <p:cNvSpPr txBox="1"/>
          <p:nvPr/>
        </p:nvSpPr>
        <p:spPr>
          <a:xfrm>
            <a:off x="151279" y="2883571"/>
            <a:ext cx="2221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Relative</a:t>
            </a:r>
          </a:p>
          <a:p>
            <a:r>
              <a:rPr lang="en-US" dirty="0" smtClean="0"/>
              <a:t>Percent or proportion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51279" y="5225375"/>
            <a:ext cx="18979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Binary </a:t>
            </a:r>
          </a:p>
          <a:p>
            <a:r>
              <a:rPr lang="en-US" dirty="0"/>
              <a:t>P</a:t>
            </a:r>
            <a:r>
              <a:rPr lang="en-US" dirty="0" smtClean="0"/>
              <a:t>resence/absence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14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2394</TotalTime>
  <Words>3338</Words>
  <Application>Microsoft Macintosh PowerPoint</Application>
  <PresentationFormat>On-screen Show (4:3)</PresentationFormat>
  <Paragraphs>622</Paragraphs>
  <Slides>62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3" baseType="lpstr">
      <vt:lpstr>Office Theme</vt:lpstr>
      <vt:lpstr>WELCOME BACK!</vt:lpstr>
      <vt:lpstr>Explorations in Data Analyses for Metagenomic Advances in Microbial Ecology</vt:lpstr>
      <vt:lpstr>Conceptual Review</vt:lpstr>
      <vt:lpstr>Practical Review - yesterday</vt:lpstr>
      <vt:lpstr>Questions from yesterday?</vt:lpstr>
      <vt:lpstr>PowerPoint Presentation</vt:lpstr>
      <vt:lpstr>Intro to amplicon sequence analysis</vt:lpstr>
      <vt:lpstr>What does a community look like, data-style?</vt:lpstr>
      <vt:lpstr>PowerPoint Presentation</vt:lpstr>
      <vt:lpstr>Information in an OTU table</vt:lpstr>
      <vt:lpstr>Common features of microbial OTU tables</vt:lpstr>
      <vt:lpstr>Biom formatted OTU tables</vt:lpstr>
      <vt:lpstr>PowerPoint Presentation</vt:lpstr>
      <vt:lpstr>PowerPoint Presentation</vt:lpstr>
      <vt:lpstr>Approaches to Picking OTUs</vt:lpstr>
      <vt:lpstr>PowerPoint Presentation</vt:lpstr>
      <vt:lpstr>Tutorial:  What we’re about to do</vt:lpstr>
      <vt:lpstr>PowerPoint Presentation</vt:lpstr>
      <vt:lpstr>Analysis is hard, and it is completely normal to struggle.</vt:lpstr>
      <vt:lpstr>Diversity part 1</vt:lpstr>
      <vt:lpstr>Diversity in all of its glory</vt:lpstr>
      <vt:lpstr>Whittaker introduces alpha, beta, gamma diversity (1972)</vt:lpstr>
      <vt:lpstr>The confusion continues… for decades</vt:lpstr>
      <vt:lpstr>Within-sample (aka alpha) diversity</vt:lpstr>
      <vt:lpstr>Within-sample diversity</vt:lpstr>
      <vt:lpstr>Richness</vt:lpstr>
      <vt:lpstr>Evenness</vt:lpstr>
      <vt:lpstr>Evenness</vt:lpstr>
      <vt:lpstr>Membership and Composition</vt:lpstr>
      <vt:lpstr>The advantages of phylogeny</vt:lpstr>
      <vt:lpstr>Subsampling:  Get “even” </vt:lpstr>
      <vt:lpstr>PowerPoint Presentation</vt:lpstr>
      <vt:lpstr>Diversity Part 2</vt:lpstr>
      <vt:lpstr>Diversity Part 1 Review </vt:lpstr>
      <vt:lpstr>Tutorial:  What we’re about to do</vt:lpstr>
      <vt:lpstr>Questions?</vt:lpstr>
      <vt:lpstr>Amplicon sequence analysis continued</vt:lpstr>
      <vt:lpstr>Outline:  Comparative (beta) diversity</vt:lpstr>
      <vt:lpstr>Questions about microbial communities </vt:lpstr>
      <vt:lpstr>Ask yourself:  What is the purpose of the analysis?</vt:lpstr>
      <vt:lpstr>What questions do you want to ask about your microbial communities? </vt:lpstr>
      <vt:lpstr>Comparative diversity</vt:lpstr>
      <vt:lpstr>Analysis of comparative diversity is informed by:</vt:lpstr>
      <vt:lpstr>Comparative diversity requires a measure of pair-wise community resemblance</vt:lpstr>
      <vt:lpstr>Calculating resemblance:   Bray-Curtis Example</vt:lpstr>
      <vt:lpstr>Making a Resemblance Matrix</vt:lpstr>
      <vt:lpstr>Examples of Resemblance metrics</vt:lpstr>
      <vt:lpstr>We can compare different distance/similarity measures to deduce the most important components of community structure for the overarching patterns observed</vt:lpstr>
      <vt:lpstr>Useful community visualization tools</vt:lpstr>
      <vt:lpstr>Visualizing communities: ordination</vt:lpstr>
      <vt:lpstr>Types of ordinations</vt:lpstr>
      <vt:lpstr>How do we look at ordinations?</vt:lpstr>
      <vt:lpstr>Visualizing communities: dendrograms</vt:lpstr>
      <vt:lpstr>PowerPoint Presentation</vt:lpstr>
      <vt:lpstr>Discovering patterns: Clusters &amp; Gradients</vt:lpstr>
      <vt:lpstr>How do we interpret ordinations?</vt:lpstr>
      <vt:lpstr>Non-parametric hypothesis tests</vt:lpstr>
      <vt:lpstr>Clusters: Testing for differences in a priori groups</vt:lpstr>
      <vt:lpstr>A paper where every hypothesis test is used with every resemblance.  Ever. </vt:lpstr>
      <vt:lpstr>Gradients:  Linking environmental and community data</vt:lpstr>
      <vt:lpstr>Practicalities: Getting data into R from QIIME</vt:lpstr>
      <vt:lpstr>PowerPoint Presentation</vt:lpstr>
    </vt:vector>
  </TitlesOfParts>
  <Company>Yale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Explorations in Data Analyses for Metagenomic Advances in Microbial Ecology</dc:title>
  <dc:creator>Ashley Shade</dc:creator>
  <cp:lastModifiedBy>Ashley Shade</cp:lastModifiedBy>
  <cp:revision>90</cp:revision>
  <dcterms:created xsi:type="dcterms:W3CDTF">2014-08-12T23:38:17Z</dcterms:created>
  <dcterms:modified xsi:type="dcterms:W3CDTF">2015-06-24T12:48:25Z</dcterms:modified>
</cp:coreProperties>
</file>

<file path=docProps/thumbnail.jpeg>
</file>